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Layouts/slideLayout45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7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36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8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2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4.xml" ContentType="application/vnd.openxmlformats-officedocument.theme+xml"/>
  <Override PartName="/ppt/slideMasters/slideMaster4.xml" ContentType="application/vnd.openxmlformats-officedocument.presentationml.slideMaster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Masters/slideMaster3.xml" ContentType="application/vnd.openxmlformats-officedocument.presentationml.slideMaster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8.xml" ContentType="application/vnd.openxmlformats-officedocument.presentationml.slideLayou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  <p:sldMasterId id="2147483661" r:id="rId2"/>
    <p:sldMasterId id="2147483674" r:id="rId3"/>
    <p:sldMasterId id="2147483687" r:id="rId4"/>
  </p:sldMasterIdLst>
  <p:notesMasterIdLst>
    <p:notesMasterId r:id="rId23"/>
  </p:notes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</p:sldIdLst>
  <p:sldSz cx="9144000" cy="6858000" type="screen4x3"/>
  <p:notesSz cx="6858000" cy="9144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theme" Target="theme/theme1.xml"/><Relationship Id="rId6" Type="http://schemas.openxmlformats.org/officeDocument/2006/relationships/theme" Target="theme/theme2.xml"/><Relationship Id="rId7" Type="http://schemas.openxmlformats.org/officeDocument/2006/relationships/theme" Target="theme/theme3.xml"/><Relationship Id="rId8" Type="http://schemas.openxmlformats.org/officeDocument/2006/relationships/theme" Target="theme/theme4.xml"/><Relationship Id="rId9" Type="http://schemas.openxmlformats.org/officeDocument/2006/relationships/theme" Target="theme/theme5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4" Type="http://schemas.openxmlformats.org/officeDocument/2006/relationships/presProps" Target="presProps.xml" /><Relationship Id="rId25" Type="http://schemas.openxmlformats.org/officeDocument/2006/relationships/tableStyles" Target="tableStyles.xml" /><Relationship Id="rId26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eader Placeholder 1" hidden="0"/>
          <p:cNvSpPr>
            <a:spLocks noGrp="1"/>
          </p:cNvSpPr>
          <p:nvPr isPhoto="0" userDrawn="0">
            <p:ph type="hdr" sz="quarter" hasCustomPrompt="0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Date Placeholder 2" hidden="0"/>
          <p:cNvSpPr>
            <a:spLocks noGrp="1"/>
          </p:cNvSpPr>
          <p:nvPr isPhoto="0" userDrawn="0">
            <p:ph type="dt" idx="2" hasCustomPrompt="0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6" name="Date Placeholder 2" hidden="0"/>
          <p:cNvSpPr>
            <a:spLocks noGrp="1"/>
          </p:cNvSpPr>
          <p:nvPr isPhoto="0" userDrawn="0">
            <p:ph type="dt" idx="3" hasCustomPrompt="0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Notes Placeholder 4" hidden="0"/>
          <p:cNvSpPr>
            <a:spLocks noGrp="1"/>
          </p:cNvSpPr>
          <p:nvPr isPhoto="0" userDrawn="0">
            <p:ph type="body" sz="quarter" idx="1" hasCustomPrompt="0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4" hasCustomPrompt="0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 ?>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 ?>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 hidden="0"/>
          <p:cNvSpPr>
            <a:spLocks noChangeAspect="1" noGrp="1" noRot="1"/>
          </p:cNvSpPr>
          <p:nvPr isPhoto="0" userDrawn="0">
            <p:ph type="sldImg" hasCustomPrompt="0"/>
          </p:nvPr>
        </p:nvSpPr>
        <p:spPr bwMode="auto"/>
      </p:sp>
      <p:sp>
        <p:nvSpPr>
          <p:cNvPr id="5" name="Notes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13 Bibliotheken untersch. Größe, auch eine Vertreterin des BSZ regelmäßig dabei. Und natürlich die VZG</a:t>
            </a:r>
            <a:endParaRPr/>
          </a:p>
        </p:txBody>
      </p:sp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 hidden="0"/>
          <p:cNvSpPr>
            <a:spLocks noChangeAspect="1" noGrp="1" noRot="1"/>
          </p:cNvSpPr>
          <p:nvPr isPhoto="0" userDrawn="0">
            <p:ph type="sldImg" hasCustomPrompt="0"/>
          </p:nvPr>
        </p:nvSpPr>
        <p:spPr bwMode="auto"/>
      </p:sp>
      <p:sp>
        <p:nvSpPr>
          <p:cNvPr id="5" name="Notes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Status des LBS4 - Bereich aktualisiert und überarbeitet. Fragen dazu würde die VZG übernehmen.</a:t>
            </a:r>
            <a:endParaRPr/>
          </a:p>
        </p:txBody>
      </p:sp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 hidden="0"/>
          <p:cNvSpPr>
            <a:spLocks noChangeAspect="1" noGrp="1" noRot="1"/>
          </p:cNvSpPr>
          <p:nvPr isPhoto="0" userDrawn="0">
            <p:ph type="sldImg" hasCustomPrompt="0"/>
          </p:nvPr>
        </p:nvSpPr>
        <p:spPr bwMode="auto"/>
      </p:sp>
      <p:sp>
        <p:nvSpPr>
          <p:cNvPr id="5" name="Notes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Mehr zum Thema im Workshop E-Rechnung und E-Payment um 12:00 Uhr</a:t>
            </a:r>
            <a:endParaRPr/>
          </a:p>
        </p:txBody>
      </p:sp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 hidden="0"/>
          <p:cNvSpPr>
            <a:spLocks noChangeAspect="1" noGrp="1" noRot="1"/>
          </p:cNvSpPr>
          <p:nvPr isPhoto="0" userDrawn="0">
            <p:ph type="sldImg" hasCustomPrompt="0"/>
          </p:nvPr>
        </p:nvSpPr>
        <p:spPr bwMode="auto"/>
      </p:sp>
      <p:sp>
        <p:nvSpPr>
          <p:cNvPr id="5" name="Notes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/>
        <p:txBody>
          <a:bodyPr/>
          <a:lstStyle/>
          <a:p>
            <a:pPr lvl="1">
              <a:lnSpc>
                <a:spcPct val="100000"/>
              </a:lnSpc>
              <a:spcBef>
                <a:spcPts val="1198"/>
              </a:spcBef>
              <a:defRPr/>
            </a:pPr>
            <a:r>
              <a:rPr lang="de-DE" sz="1200" b="0" i="0" u="none" strike="noStrike" cap="none" spc="0">
                <a:solidFill>
                  <a:srgbClr val="282828"/>
                </a:solidFill>
                <a:latin typeface="Calibri"/>
                <a:ea typeface="MS PGothic"/>
                <a:cs typeface="Calibri"/>
              </a:rPr>
              <a:t>Am Mittwoch im Bericht der VZG</a:t>
            </a:r>
            <a:endParaRPr lang="de-DE" sz="1200" b="0" i="0" u="none" strike="noStrike" cap="none" spc="0">
              <a:solidFill>
                <a:srgbClr val="282828"/>
              </a:solidFill>
              <a:latin typeface="Calibri"/>
              <a:ea typeface="MS PGothic"/>
              <a:cs typeface="Calibri"/>
            </a:endParaRPr>
          </a:p>
          <a:p>
            <a:pPr marL="743760" lvl="1" indent="-285480">
              <a:lnSpc>
                <a:spcPct val="100000"/>
              </a:lnSpc>
              <a:spcBef>
                <a:spcPts val="1197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1200" b="0" i="0" u="none" strike="noStrike" cap="none" spc="0">
                <a:solidFill>
                  <a:srgbClr val="282828"/>
                </a:solidFill>
                <a:latin typeface="Calibri"/>
                <a:ea typeface="MS PGothic"/>
                <a:cs typeface="Calibri"/>
              </a:rPr>
              <a:t>Status FOLIO ERM:</a:t>
            </a:r>
            <a:endParaRPr sz="1200" b="0" strike="noStrike" spc="0">
              <a:latin typeface="Arial"/>
            </a:endParaRPr>
          </a:p>
          <a:p>
            <a:pPr marL="1590111" indent="-217793">
              <a:lnSpc>
                <a:spcPct val="100000"/>
              </a:lnSpc>
              <a:spcBef>
                <a:spcPts val="600"/>
              </a:spcBef>
              <a:buFont typeface="Arial"/>
              <a:buChar char="•"/>
              <a:defRPr/>
            </a:pPr>
            <a:r>
              <a:rPr lang="de-DE" sz="1200" b="0" i="0" u="none" strike="noStrike" cap="none" spc="0">
                <a:solidFill>
                  <a:srgbClr val="282828"/>
                </a:solidFill>
                <a:latin typeface="Calibri"/>
                <a:ea typeface="MS PGothic"/>
                <a:cs typeface="Calibri"/>
              </a:rPr>
              <a:t>ZBW Kiel/Hamburg: im Produktivbetrieb seit 27. Mai 2020</a:t>
            </a:r>
            <a:endParaRPr lang="de-DE" sz="1200" b="0" i="0" u="none" strike="noStrike" cap="none" spc="0">
              <a:solidFill>
                <a:srgbClr val="282828"/>
              </a:solidFill>
              <a:latin typeface="Calibri"/>
              <a:ea typeface="MS PGothic"/>
              <a:cs typeface="Calibri"/>
            </a:endParaRPr>
          </a:p>
          <a:p>
            <a:pPr marL="1590111" indent="-217793">
              <a:lnSpc>
                <a:spcPct val="100000"/>
              </a:lnSpc>
              <a:spcBef>
                <a:spcPts val="599"/>
              </a:spcBef>
              <a:buFont typeface="Arial"/>
              <a:buChar char="•"/>
              <a:defRPr/>
            </a:pPr>
            <a:r>
              <a:rPr lang="de-DE" sz="1200" b="0" i="0" u="none" strike="noStrike" cap="none" spc="0">
                <a:solidFill>
                  <a:srgbClr val="282828"/>
                </a:solidFill>
                <a:latin typeface="Calibri"/>
                <a:ea typeface="MS PGothic"/>
                <a:cs typeface="Calibri"/>
              </a:rPr>
              <a:t>SuUB</a:t>
            </a:r>
            <a:r>
              <a:rPr lang="de-DE" sz="1200" b="0" i="0" u="none" strike="noStrike" cap="none" spc="0">
                <a:solidFill>
                  <a:srgbClr val="282828"/>
                </a:solidFill>
                <a:latin typeface="Calibri"/>
                <a:ea typeface="MS PGothic"/>
                <a:cs typeface="Calibri"/>
              </a:rPr>
              <a:t> Bremen: </a:t>
            </a:r>
            <a:endParaRPr lang="de-DE" sz="1200" b="0" i="0" u="none" strike="noStrike" cap="none" spc="0">
              <a:solidFill>
                <a:srgbClr val="282828"/>
              </a:solidFill>
              <a:latin typeface="Calibri"/>
              <a:ea typeface="MS PGothic"/>
              <a:cs typeface="Calibri"/>
            </a:endParaRPr>
          </a:p>
          <a:p>
            <a:pPr marL="1817993" lvl="4" indent="-217793">
              <a:lnSpc>
                <a:spcPct val="100000"/>
              </a:lnSpc>
              <a:spcBef>
                <a:spcPts val="599"/>
              </a:spcBef>
              <a:buFont typeface="Arial"/>
              <a:buChar char="•"/>
              <a:defRPr/>
            </a:pPr>
            <a:r>
              <a:rPr lang="de-DE" sz="1200" b="0" i="0" u="none" strike="noStrike" cap="none" spc="0">
                <a:solidFill>
                  <a:srgbClr val="282828"/>
                </a:solidFill>
                <a:latin typeface="Calibri"/>
                <a:ea typeface="MS PGothic"/>
                <a:cs typeface="Calibri"/>
              </a:rPr>
              <a:t>	Nutzung FOLIO ERM im Aufbau: </a:t>
            </a:r>
            <a:r>
              <a:rPr sz="1100" b="0" i="0" u="none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Zeitschriftenholdings und Lizenzen der großen Verlage in Folio-KB eingepflegt, Arbeit an Discovery-Schnittstelle.</a:t>
            </a:r>
            <a:r>
              <a:rPr lang="de-DE" sz="1200" b="0" i="0" u="none" strike="noStrike" cap="none" spc="0">
                <a:solidFill>
                  <a:srgbClr val="282828"/>
                </a:solidFill>
                <a:latin typeface="Calibri"/>
                <a:ea typeface="MS PGothic"/>
                <a:cs typeface="Calibri"/>
              </a:rPr>
              <a:t>  </a:t>
            </a:r>
            <a:endParaRPr lang="de-DE" sz="1200" b="0" i="0" u="none" strike="noStrike" cap="none" spc="0">
              <a:solidFill>
                <a:srgbClr val="282828"/>
              </a:solidFill>
              <a:latin typeface="Calibri"/>
              <a:ea typeface="MS PGothic"/>
              <a:cs typeface="Calibri"/>
            </a:endParaRPr>
          </a:p>
          <a:p>
            <a:pPr marL="1817993" lvl="4" indent="-217793">
              <a:lnSpc>
                <a:spcPct val="100000"/>
              </a:lnSpc>
              <a:spcBef>
                <a:spcPts val="599"/>
              </a:spcBef>
              <a:buFont typeface="Arial"/>
              <a:buChar char="•"/>
              <a:defRPr/>
            </a:pPr>
            <a:r>
              <a:rPr lang="de-DE" sz="1200" b="0" i="0" u="none" strike="noStrike" cap="none" spc="0">
                <a:solidFill>
                  <a:srgbClr val="282828"/>
                </a:solidFill>
                <a:latin typeface="Calibri"/>
                <a:ea typeface="MS PGothic"/>
                <a:cs typeface="Calibri"/>
              </a:rPr>
              <a:t>Evaluation zum Vollumstieg seit 2021</a:t>
            </a:r>
            <a:r>
              <a:rPr lang="de-DE" sz="1200" b="0" i="0" u="none" strike="noStrike" cap="none" spc="0">
                <a:solidFill>
                  <a:srgbClr val="282828"/>
                </a:solidFill>
                <a:latin typeface="Calibri"/>
                <a:ea typeface="MS PGothic"/>
                <a:cs typeface="Calibri"/>
              </a:rPr>
              <a:t> mit internen AG's und unter Einbeziehung der VZG</a:t>
            </a:r>
            <a:endParaRPr lang="de-DE" sz="1200" b="0" i="0" u="none" strike="noStrike" cap="none" spc="0">
              <a:solidFill>
                <a:srgbClr val="282828"/>
              </a:solidFill>
              <a:latin typeface="Calibri"/>
              <a:ea typeface="MS PGothic"/>
              <a:cs typeface="Calibri"/>
            </a:endParaRPr>
          </a:p>
          <a:p>
            <a:pPr marL="1590111" indent="-217793">
              <a:lnSpc>
                <a:spcPct val="100000"/>
              </a:lnSpc>
              <a:spcBef>
                <a:spcPts val="600"/>
              </a:spcBef>
              <a:buFont typeface="Arial"/>
              <a:buChar char="•"/>
              <a:defRPr/>
            </a:pPr>
            <a:r>
              <a:rPr lang="de-DE" sz="1200" b="0" i="0" u="none" strike="noStrike" cap="none" spc="0">
                <a:solidFill>
                  <a:srgbClr val="282828"/>
                </a:solidFill>
                <a:latin typeface="Calibri"/>
                <a:ea typeface="MS PGothic"/>
                <a:cs typeface="Calibri"/>
              </a:rPr>
              <a:t>Neue </a:t>
            </a:r>
            <a:r>
              <a:rPr lang="de-DE" sz="1200" b="0" i="0" u="none" strike="noStrike" cap="none" spc="0">
                <a:solidFill>
                  <a:srgbClr val="282828"/>
                </a:solidFill>
                <a:latin typeface="Calibri"/>
                <a:ea typeface="MS PGothic"/>
                <a:cs typeface="Calibri"/>
              </a:rPr>
              <a:t>FOLIO ERM-Piloten (TU Hamburg-Harburg, HCU Hamburg, HAW </a:t>
            </a:r>
            <a:r>
              <a:rPr lang="de-DE" sz="1200" b="0" i="0" u="none" strike="noStrike" cap="none" spc="0">
                <a:solidFill>
                  <a:srgbClr val="282828"/>
                </a:solidFill>
                <a:latin typeface="Calibri"/>
                <a:ea typeface="MS PGothic"/>
                <a:cs typeface="Calibri"/>
              </a:rPr>
              <a:t>Hamburg, UB Hildesheim) mit Testsystemen versorgt und geschult (Systemadmintration, Anwendung und GOKb-Nutzung)</a:t>
            </a:r>
            <a:endParaRPr sz="1200"/>
          </a:p>
          <a:p>
            <a:pPr marL="1372319">
              <a:lnSpc>
                <a:spcPct val="100000"/>
              </a:lnSpc>
              <a:spcBef>
                <a:spcPts val="600"/>
              </a:spcBef>
              <a:defRPr/>
            </a:pPr>
            <a:endParaRPr sz="1200" spc="0">
              <a:solidFill>
                <a:srgbClr val="282828"/>
              </a:solidFill>
              <a:latin typeface="Calibri"/>
              <a:ea typeface="MS PGothic"/>
            </a:endParaRPr>
          </a:p>
          <a:p>
            <a:pPr marL="742950" lvl="1" indent="-285750">
              <a:buFont typeface="Arial"/>
              <a:buChar char="•"/>
              <a:defRPr/>
            </a:pPr>
            <a:r>
              <a:rPr lang="de-DE" sz="1200" b="0" i="0" u="none" strike="noStrike" cap="none" spc="0">
                <a:solidFill>
                  <a:srgbClr val="282828"/>
                </a:solidFill>
                <a:latin typeface="Calibri"/>
                <a:ea typeface="MS PGothic"/>
                <a:cs typeface="Calibri"/>
              </a:rPr>
              <a:t>Version </a:t>
            </a:r>
            <a:r>
              <a:rPr lang="de-DE" sz="1200" b="0" i="0" u="none" strike="noStrike" cap="none" spc="0">
                <a:solidFill>
                  <a:srgbClr val="282828"/>
                </a:solidFill>
                <a:latin typeface="Calibri"/>
                <a:ea typeface="MS PGothic"/>
                <a:cs typeface="Calibri"/>
              </a:rPr>
              <a:t>„Iris“ Anfang Mai ausgeliefert.</a:t>
            </a:r>
            <a:endParaRPr sz="1200" spc="0">
              <a:solidFill>
                <a:srgbClr val="282828"/>
              </a:solidFill>
              <a:latin typeface="Calibri"/>
              <a:ea typeface="MS PGothic"/>
            </a:endParaRPr>
          </a:p>
          <a:p>
            <a:pPr marL="1143000" lvl="2" indent="-285750">
              <a:buFont typeface="Arial"/>
              <a:buChar char="•"/>
              <a:defRPr/>
            </a:pPr>
            <a:r>
              <a:rPr lang="de-DE" sz="1200" b="0" i="0" u="none" strike="noStrike" cap="none" spc="0">
                <a:solidFill>
                  <a:srgbClr val="282828"/>
                </a:solidFill>
                <a:latin typeface="Calibri"/>
                <a:ea typeface="MS PGothic"/>
                <a:cs typeface="Calibri"/>
              </a:rPr>
              <a:t>Test und Gap-Analyse (detailliert </a:t>
            </a:r>
            <a:r>
              <a:rPr lang="de-DE" sz="1200" b="0" i="0" u="none" strike="noStrike" cap="none" spc="0">
                <a:solidFill>
                  <a:srgbClr val="282828"/>
                </a:solidFill>
                <a:latin typeface="Calibri"/>
                <a:ea typeface="MS PGothic"/>
                <a:cs typeface="Calibri"/>
              </a:rPr>
              <a:t>und für </a:t>
            </a:r>
            <a:r>
              <a:rPr lang="de-DE" sz="1200" b="0" i="0" u="none" strike="noStrike" cap="none" spc="0">
                <a:solidFill>
                  <a:srgbClr val="282828"/>
                </a:solidFill>
                <a:latin typeface="Calibri"/>
                <a:ea typeface="MS PGothic"/>
                <a:cs typeface="Calibri"/>
              </a:rPr>
              <a:t>Management-Ebene) wurde durch VZG durchgeführt </a:t>
            </a:r>
            <a:endParaRPr lang="de-DE" sz="1200" b="0" i="0" u="none" strike="noStrike" cap="none" spc="0">
              <a:solidFill>
                <a:srgbClr val="282828"/>
              </a:solidFill>
              <a:latin typeface="Calibri"/>
              <a:ea typeface="MS PGothic"/>
              <a:cs typeface="Calibri"/>
            </a:endParaRPr>
          </a:p>
          <a:p>
            <a:pPr marL="1143000" lvl="2" indent="-285750">
              <a:buFont typeface="Arial"/>
              <a:buChar char="•"/>
              <a:defRPr/>
            </a:pPr>
            <a:r>
              <a:rPr lang="de-DE" sz="1200" b="0" i="0" u="none" strike="noStrike" cap="none" spc="0">
                <a:solidFill>
                  <a:srgbClr val="282828"/>
                </a:solidFill>
                <a:latin typeface="Calibri"/>
                <a:ea typeface="MS PGothic"/>
                <a:cs typeface="Calibri"/>
              </a:rPr>
              <a:t>Ergebnisse wurden der FOLIO Steuerungsgruppe der VL bekannt gemacht.</a:t>
            </a:r>
            <a:endParaRPr sz="1200" spc="0">
              <a:solidFill>
                <a:srgbClr val="282828"/>
              </a:solidFill>
              <a:latin typeface="Calibri"/>
              <a:ea typeface="MS PGothic"/>
            </a:endParaRPr>
          </a:p>
        </p:txBody>
      </p:sp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 hidden="0"/>
          <p:cNvSpPr>
            <a:spLocks noChangeAspect="1" noGrp="1" noRot="1"/>
          </p:cNvSpPr>
          <p:nvPr isPhoto="0" userDrawn="0">
            <p:ph type="sldImg" hasCustomPrompt="0"/>
          </p:nvPr>
        </p:nvSpPr>
        <p:spPr bwMode="auto"/>
      </p:sp>
      <p:sp>
        <p:nvSpPr>
          <p:cNvPr id="5" name="Notes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Bitte klären: </a:t>
            </a:r>
            <a:endParaRPr/>
          </a:p>
          <a:p>
            <a:pPr>
              <a:defRPr/>
            </a:pPr>
            <a:r>
              <a:rPr sz="1100" b="0" i="0" u="none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Der LBS-WS 2022 wäre wieder ein 2-tägiger WS. Dieser wurde bisher von der VZG in Abstimmung mit der FAG organisiert. Das hat die VZG für Mai 2022 in der Planung. </a:t>
            </a:r>
            <a:endParaRPr sz="1100" b="0" i="0" u="none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sz="1100" b="0" i="0" u="none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Wie steht die FAG dazu?  Bei Zustimmung ggf. u.g. Vorschlag. Sonst wäre eine Ergänzung „1-tägig“ gut.</a:t>
            </a:r>
            <a:endParaRPr sz="1100" b="0" i="0" u="none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sz="1100" b="0" i="0" u="none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Vorschlag 1: </a:t>
            </a:r>
            <a:r>
              <a:rPr sz="1100" b="0" i="0" u="none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Vorbereitung und  Organisation des LBS-Workshops 2022 (Ersatz für LBS-WS 2020) gemeinsam mit der VZG (2-tägig)</a:t>
            </a:r>
            <a:endParaRPr sz="1100" b="0" i="0" u="none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>
              <a:defRPr/>
            </a:pPr>
            <a:r>
              <a:rPr sz="1100" b="0" i="0" u="none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Vorschlag 2: Mitarbeit bei der inhaltlichen Ausrichtung des LBS-Workshops 2022</a:t>
            </a:r>
            <a:endParaRPr sz="1100" b="0" i="0" u="none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5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5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6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7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subTitle" hasCustomPrompt="0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subTitle" hasCustomPrompt="0"/>
          </p:nvPr>
        </p:nvSpPr>
        <p:spPr bwMode="auto"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subTitle" hasCustomPrompt="0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5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5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6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7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subTitle" hasCustomPrompt="0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subTitle" hasCustomPrompt="0"/>
          </p:nvPr>
        </p:nvSpPr>
        <p:spPr bwMode="auto"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5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5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6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7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subTitle" hasCustomPrompt="0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subTitle" hasCustomPrompt="0"/>
          </p:nvPr>
        </p:nvSpPr>
        <p:spPr bwMode="auto"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5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5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6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7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subTitle" hasCustomPrompt="0"/>
          </p:nvPr>
        </p:nvSpPr>
        <p:spPr bwMode="auto"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defRPr/>
            </a:pPr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3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defRPr/>
            </a:pPr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2.jpg"/></Relationships>
</file>

<file path=ppt/slideMasters/_rels/slideMaster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14" Type="http://schemas.openxmlformats.org/officeDocument/2006/relationships/image" Target="../media/image2.jpg"/></Relationships>
</file>

<file path=ppt/slideMasters/_rels/slideMaster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48.xml"/><Relationship Id="rId13" Type="http://schemas.openxmlformats.org/officeDocument/2006/relationships/theme" Target="../theme/theme4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14"/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  <a:endParaRPr/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Zweite Gliederungsebene</a:t>
            </a:r>
            <a:endParaRPr/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Dritte Gliederungsebene</a:t>
            </a:r>
            <a:endParaRPr/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Vierte Gliederungsebene</a:t>
            </a:r>
            <a:endParaRPr/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Fünfte Gliederungsebene</a:t>
            </a:r>
            <a:endParaRPr/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Sechste Gliederungsebene</a:t>
            </a:r>
            <a:endParaRPr/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Siebte Gliederungsebene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14"/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  <a:endParaRPr/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Zweite Gliederungsebene</a:t>
            </a:r>
            <a:endParaRPr/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Dritte Gliederungsebene</a:t>
            </a:r>
            <a:endParaRPr/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Vierte Gliederungsebene</a:t>
            </a:r>
            <a:endParaRPr/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Fünfte Gliederungsebene</a:t>
            </a:r>
            <a:endParaRPr/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Sechste Gliederungsebene</a:t>
            </a:r>
            <a:endParaRPr/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Siebte Gliederungsebene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14"/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8880" cy="114444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r>
              <a:rPr lang="de-DE" sz="4400" b="0" strike="noStrike" spc="-1">
                <a:solidFill>
                  <a:srgbClr val="000000"/>
                </a:solidFill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  <a:endParaRPr/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Zweite Gliederungsebene</a:t>
            </a:r>
            <a:endParaRPr/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Dritte Gliederungsebene</a:t>
            </a:r>
            <a:endParaRPr/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Vierte Gliederungsebene</a:t>
            </a:r>
            <a:endParaRPr/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Fünfte Gliederungsebene</a:t>
            </a:r>
            <a:endParaRPr/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Sechste Gliederungsebene</a:t>
            </a:r>
            <a:endParaRPr/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Siebte Gliederungsebene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14"/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>
              <a:defRPr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5" name="PlaceHolder 2" hidden="0"/>
          <p:cNvSpPr>
            <a:spLocks noGrp="1"/>
          </p:cNvSpPr>
          <p:nvPr isPhoto="0" userDrawn="0">
            <p:ph type="body" hasCustomPrompt="0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  <a:endParaRPr/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Zweite Gliederungsebene</a:t>
            </a:r>
            <a:endParaRPr/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Dritte Gliederungsebene</a:t>
            </a:r>
            <a:endParaRPr/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Vierte Gliederungsebene</a:t>
            </a:r>
            <a:endParaRPr/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Fünfte Gliederungsebene</a:t>
            </a:r>
            <a:endParaRPr/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Sechste Gliederungsebene</a:t>
            </a:r>
            <a:endParaRPr/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Siebte Gliederungsebene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:jarmo.schrader@uni-hildesheim.de" TargetMode="Externa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hyperlink" Target="mailto:jarmo.schrader@uni-hildesheim.de" TargetMode="External"/><Relationship Id="rId3" Type="http://schemas.openxmlformats.org/officeDocument/2006/relationships/hyperlink" Target="mailto:stratmann@iai.spk-berlin.de" TargetMode="Externa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kerstin.bauer@uni-weimar.de" TargetMode="External"/><Relationship Id="rId4" Type="http://schemas.openxmlformats.org/officeDocument/2006/relationships/hyperlink" Target="mailto:noemi.betancort@suub.uni-bremen.de" TargetMode="External"/><Relationship Id="rId5" Type="http://schemas.openxmlformats.org/officeDocument/2006/relationships/hyperlink" Target="mailto:helmchen@uni-greifswald.de" TargetMode="External"/><Relationship Id="rId6" Type="http://schemas.openxmlformats.org/officeDocument/2006/relationships/hyperlink" Target="mailto:herkt@sub.uni-hamburg.de" TargetMode="External"/><Relationship Id="rId7" Type="http://schemas.openxmlformats.org/officeDocument/2006/relationships/hyperlink" Target="mailto:S.Janssen@zbw.eu" TargetMode="External"/><Relationship Id="rId8" Type="http://schemas.openxmlformats.org/officeDocument/2006/relationships/hyperlink" Target="mailto:Helga.Kreter@tib.uni-hannover.de" TargetMode="External"/><Relationship Id="rId9" Type="http://schemas.openxmlformats.org/officeDocument/2006/relationships/hyperlink" Target="mailto:mailtorenate.mueller@sbb.spk-berlin.de" TargetMode="External"/><Relationship Id="rId10" Type="http://schemas.openxmlformats.org/officeDocument/2006/relationships/hyperlink" Target="mailto:p.ruppert@smb.spk-berlin.de" TargetMode="External"/><Relationship Id="rId11" Type="http://schemas.openxmlformats.org/officeDocument/2006/relationships/hyperlink" Target="mailto:sbrzesny@sub.uni-goettingen.de" TargetMode="External"/><Relationship Id="rId12" Type="http://schemas.openxmlformats.org/officeDocument/2006/relationships/hyperlink" Target="mailto:jarmo.schrader@uni-hildesheim.de" TargetMode="External"/><Relationship Id="rId13" Type="http://schemas.openxmlformats.org/officeDocument/2006/relationships/hyperlink" Target="mailto:doerthe.schulz@jade-hs.de" TargetMode="External"/><Relationship Id="rId14" Type="http://schemas.openxmlformats.org/officeDocument/2006/relationships/hyperlink" Target="mailto:susanne.schuster@bsz-bw.de" TargetMode="External"/><Relationship Id="rId15" Type="http://schemas.openxmlformats.org/officeDocument/2006/relationships/hyperlink" Target="mailto:stratmann@iai.spk-berlin.de" TargetMode="External"/><Relationship Id="rId16" Type="http://schemas.openxmlformats.org/officeDocument/2006/relationships/hyperlink" Target="mailto:kemner@gbv.de" TargetMode="External"/><Relationship Id="rId17" Type="http://schemas.openxmlformats.org/officeDocument/2006/relationships/hyperlink" Target="mailto:klute@gbv.de" TargetMode="Externa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3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verbundwiki.gbv.de/display/FAGLG/AG+eREchnungen+im+GBV" TargetMode="Externa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 hidden="0"/>
          <p:cNvSpPr/>
          <p:nvPr isPhoto="0" userDrawn="0"/>
        </p:nvSpPr>
        <p:spPr bwMode="auto">
          <a:xfrm>
            <a:off x="0" y="600120"/>
            <a:ext cx="9142920" cy="22341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  <a:defRPr/>
            </a:pPr>
            <a:r>
              <a:rPr lang="de-DE" sz="3600" b="0" strike="noStrike" spc="-1">
                <a:solidFill>
                  <a:srgbClr val="5981C1"/>
                </a:solidFill>
                <a:latin typeface="Calibri"/>
                <a:ea typeface="MS PGothic"/>
              </a:rPr>
              <a:t>FAG Lokale Geschäftsgänge</a:t>
            </a:r>
            <a:endParaRPr lang="de-DE" sz="3600" b="0" strike="noStrike" spc="-1">
              <a:latin typeface="Arial"/>
            </a:endParaRPr>
          </a:p>
        </p:txBody>
      </p:sp>
      <p:sp>
        <p:nvSpPr>
          <p:cNvPr id="5" name="CustomShape 2" hidden="0"/>
          <p:cNvSpPr/>
          <p:nvPr isPhoto="0" userDrawn="0"/>
        </p:nvSpPr>
        <p:spPr bwMode="auto">
          <a:xfrm>
            <a:off x="0" y="2835360"/>
            <a:ext cx="9142920" cy="5004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Bef>
                <a:spcPts val="479"/>
              </a:spcBef>
              <a:defRPr/>
            </a:pPr>
            <a:r>
              <a:rPr lang="de-DE" sz="2400" b="0" strike="noStrike" spc="-1">
                <a:solidFill>
                  <a:srgbClr val="474747"/>
                </a:solidFill>
                <a:latin typeface="Calibri"/>
                <a:ea typeface="MS PGothic"/>
              </a:rPr>
              <a:t>Tätigkeitsbericht </a:t>
            </a:r>
            <a:r>
              <a:rPr lang="de-DE" sz="2400" b="0" strike="noStrike" spc="-1">
                <a:solidFill>
                  <a:srgbClr val="474747"/>
                </a:solidFill>
                <a:latin typeface="Calibri"/>
                <a:ea typeface="MS PGothic"/>
              </a:rPr>
              <a:t>2020/2021</a:t>
            </a:r>
            <a:endParaRPr lang="de-DE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  <a:defRPr/>
            </a:pPr>
            <a:endParaRPr lang="de-DE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  <a:defRPr/>
            </a:pPr>
            <a:r>
              <a:rPr lang="de-DE" sz="1400" b="0" u="sng" strike="noStrike" spc="-1">
                <a:solidFill>
                  <a:srgbClr val="0000FF"/>
                </a:solidFill>
                <a:latin typeface="Calibri"/>
                <a:ea typeface="MS PGothic"/>
                <a:hlinkClick r:id="rId2" tooltip="mailto::jarmo.schrader@uni-hildesheim.de"/>
              </a:rPr>
              <a:t>Jarmo Schrader </a:t>
            </a:r>
            <a:r>
              <a:rPr lang="de-DE" sz="1400" b="0" strike="noStrike" spc="-1">
                <a:solidFill>
                  <a:srgbClr val="474747"/>
                </a:solidFill>
                <a:latin typeface="Calibri"/>
                <a:ea typeface="MS PGothic"/>
              </a:rPr>
              <a:t>(</a:t>
            </a:r>
            <a:r>
              <a:rPr lang="de-DE" sz="1400" b="0" strike="noStrike" spc="-1">
                <a:solidFill>
                  <a:srgbClr val="474747"/>
                </a:solidFill>
                <a:latin typeface="Calibri"/>
                <a:ea typeface="MS PGothic"/>
              </a:rPr>
              <a:t>stellvertr</a:t>
            </a:r>
            <a:r>
              <a:rPr lang="de-DE" sz="1400" b="0" strike="noStrike" spc="-1">
                <a:solidFill>
                  <a:srgbClr val="474747"/>
                </a:solidFill>
                <a:latin typeface="Calibri"/>
                <a:ea typeface="MS PGothic"/>
              </a:rPr>
              <a:t>. Sprecher</a:t>
            </a:r>
            <a:r>
              <a:rPr lang="de-DE" sz="1400" b="0" strike="noStrike" spc="-1">
                <a:solidFill>
                  <a:srgbClr val="474747"/>
                </a:solidFill>
                <a:latin typeface="Calibri"/>
                <a:ea typeface="MS PGothic"/>
              </a:rPr>
              <a:t>)</a:t>
            </a:r>
            <a:endParaRPr lang="de-DE" sz="1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  <a:defRPr/>
            </a:pPr>
            <a:endParaRPr lang="de-DE" sz="1400" b="0" strike="noStrike" spc="-1">
              <a:latin typeface="Arial"/>
            </a:endParaRPr>
          </a:p>
        </p:txBody>
      </p:sp>
      <p:sp>
        <p:nvSpPr>
          <p:cNvPr id="6" name="CustomShape 3" hidden="0"/>
          <p:cNvSpPr/>
          <p:nvPr isPhoto="0" userDrawn="0"/>
        </p:nvSpPr>
        <p:spPr bwMode="auto">
          <a:xfrm>
            <a:off x="1080" y="4581128"/>
            <a:ext cx="9142920" cy="5385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Bef>
                <a:spcPts val="400"/>
              </a:spcBef>
              <a:defRPr/>
            </a:pPr>
            <a:endParaRPr lang="de-DE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  <a:defRPr/>
            </a:pPr>
            <a:endParaRPr lang="de-DE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 hidden="0"/>
          <p:cNvSpPr/>
          <p:nvPr isPhoto="0" userDrawn="0"/>
        </p:nvSpPr>
        <p:spPr bwMode="auto">
          <a:xfrm>
            <a:off x="457200" y="225360"/>
            <a:ext cx="8228520" cy="938879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  <p:sp>
        <p:nvSpPr>
          <p:cNvPr id="5" name="CustomShape 2" hidden="0"/>
          <p:cNvSpPr/>
          <p:nvPr isPhoto="0" userDrawn="0"/>
        </p:nvSpPr>
        <p:spPr bwMode="auto">
          <a:xfrm>
            <a:off x="411120" y="939960"/>
            <a:ext cx="8228520" cy="52192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spcBef>
                <a:spcPts val="601"/>
              </a:spcBef>
              <a:defRPr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 </a:t>
            </a:r>
            <a:endParaRPr lang="de-DE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  <a:defRPr/>
            </a:pPr>
            <a:endParaRPr lang="de-DE" sz="1800" b="0" strike="noStrike" spc="-1">
              <a:latin typeface="Arial"/>
            </a:endParaRPr>
          </a:p>
        </p:txBody>
      </p:sp>
      <p:sp>
        <p:nvSpPr>
          <p:cNvPr id="6" name="CustomShape 3" hidden="0"/>
          <p:cNvSpPr/>
          <p:nvPr isPhoto="0" userDrawn="0"/>
        </p:nvSpPr>
        <p:spPr bwMode="auto">
          <a:xfrm>
            <a:off x="0" y="6458039"/>
            <a:ext cx="9142920" cy="3085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0" rIns="9000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GBV-Verbundkonferenz </a:t>
            </a: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2021</a:t>
            </a:r>
            <a:endParaRPr/>
          </a:p>
          <a:p>
            <a:pPr algn="ctr">
              <a:lnSpc>
                <a:spcPct val="100000"/>
              </a:lnSpc>
              <a:defRPr/>
            </a:pPr>
            <a:endParaRPr lang="de-DE" sz="1800" b="0" strike="noStrike" spc="-1">
              <a:latin typeface="Arial"/>
            </a:endParaRPr>
          </a:p>
        </p:txBody>
      </p:sp>
      <p:sp>
        <p:nvSpPr>
          <p:cNvPr id="7" name="CustomShape 4" hidden="0"/>
          <p:cNvSpPr/>
          <p:nvPr isPhoto="0" userDrawn="0"/>
        </p:nvSpPr>
        <p:spPr bwMode="auto">
          <a:xfrm>
            <a:off x="8724960" y="5551560"/>
            <a:ext cx="506880" cy="2624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  <a:defRPr/>
            </a:pPr>
            <a:fld id="{D6125996-09FE-4F57-B1A2-779D75848CCE}" type="slidenum">
              <a:rPr lang="de-DE" sz="1200" b="0" strike="noStrike" spc="-1">
                <a:solidFill>
                  <a:srgbClr val="FFFFFF"/>
                </a:solidFill>
                <a:latin typeface="Calibri"/>
                <a:ea typeface="MS PGothic"/>
              </a:rPr>
              <a:t/>
            </a:fld>
            <a:endParaRPr lang="de-DE" sz="1200" b="0" strike="noStrike" spc="-1">
              <a:latin typeface="Arial"/>
            </a:endParaRPr>
          </a:p>
        </p:txBody>
      </p:sp>
      <p:sp>
        <p:nvSpPr>
          <p:cNvPr id="8" name="CustomShape 5" hidden="0"/>
          <p:cNvSpPr/>
          <p:nvPr isPhoto="0" userDrawn="0"/>
        </p:nvSpPr>
        <p:spPr bwMode="auto">
          <a:xfrm>
            <a:off x="279360" y="720"/>
            <a:ext cx="8863560" cy="11635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  <a:defRPr/>
            </a:pPr>
            <a:r>
              <a:rPr lang="de-DE" sz="3600" b="0" strike="noStrike" spc="-1">
                <a:solidFill>
                  <a:srgbClr val="5981C1"/>
                </a:solidFill>
                <a:latin typeface="Calibri"/>
                <a:ea typeface="MS PGothic"/>
              </a:rPr>
              <a:t>Gremienarbeit </a:t>
            </a:r>
            <a:r>
              <a:rPr lang="de-DE" sz="3600" b="0" strike="noStrike" spc="-1">
                <a:solidFill>
                  <a:srgbClr val="5981C1"/>
                </a:solidFill>
                <a:latin typeface="Calibri"/>
                <a:ea typeface="MS PGothic"/>
              </a:rPr>
              <a:t>der FAGs im Verbund GBV-BSZ</a:t>
            </a:r>
            <a:endParaRPr lang="de-DE" sz="3600" b="0" strike="noStrike" spc="-1">
              <a:latin typeface="Arial"/>
            </a:endParaRPr>
          </a:p>
        </p:txBody>
      </p:sp>
      <p:sp>
        <p:nvSpPr>
          <p:cNvPr id="9" name="Textfeld 1" hidden="0"/>
          <p:cNvSpPr>
            <a:spLocks noAdjustHandles="0" noChangeArrowheads="0"/>
          </p:cNvSpPr>
          <p:nvPr isPhoto="0" userDrawn="0"/>
        </p:nvSpPr>
        <p:spPr bwMode="auto">
          <a:xfrm>
            <a:off x="539551" y="1340767"/>
            <a:ext cx="7561127" cy="2560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Teilnahme und Mitarbeit in den Meetings des Fachbeirats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endParaRPr lang="de-DE" spc="-1">
              <a:solidFill>
                <a:srgbClr val="282828"/>
              </a:solidFill>
              <a:latin typeface="Calibri"/>
              <a:ea typeface="MS PGothic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Planung von Verbundkonferenzen und entsprechenden Beiträgen</a:t>
            </a:r>
            <a:endParaRPr lang="de-DE" spc="-1">
              <a:solidFill>
                <a:srgbClr val="282828"/>
              </a:solidFill>
              <a:latin typeface="Calibri"/>
              <a:ea typeface="MS PGothic"/>
            </a:endParaRPr>
          </a:p>
          <a:p>
            <a:pPr marL="285750" indent="-285750">
              <a:buFont typeface="Arial"/>
              <a:buChar char="•"/>
              <a:defRPr/>
            </a:pPr>
            <a:endParaRPr lang="de-DE" spc="-1">
              <a:solidFill>
                <a:srgbClr val="282828"/>
              </a:solidFill>
              <a:latin typeface="Calibri"/>
              <a:ea typeface="MS PGothic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Novum der aktuellen GBV-VK:</a:t>
            </a:r>
            <a:endParaRPr/>
          </a:p>
          <a:p>
            <a:pPr>
              <a:defRPr/>
            </a:pP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	</a:t>
            </a: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Gemeinsame </a:t>
            </a: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Planung von Beiträgen der FAG-TI und FAG-LG bei </a:t>
            </a: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	Themenüberschneidungen</a:t>
            </a:r>
            <a:endParaRPr lang="de-DE" spc="-1">
              <a:solidFill>
                <a:srgbClr val="282828"/>
              </a:solidFill>
              <a:latin typeface="Calibri"/>
              <a:ea typeface="MS PGothic"/>
            </a:endParaRPr>
          </a:p>
          <a:p>
            <a:pPr marL="285750" indent="-285750">
              <a:buFont typeface="Arial"/>
              <a:buChar char="•"/>
              <a:defRPr/>
            </a:pPr>
            <a:endParaRPr lang="de-DE" spc="-1">
              <a:solidFill>
                <a:srgbClr val="282828"/>
              </a:solidFill>
              <a:latin typeface="Calibri"/>
              <a:ea typeface="MS PGothic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Regelmäßige Berichte des BSZ auf verschiedenen Ebenen</a:t>
            </a:r>
            <a:endParaRPr lang="de-DE" spc="-1">
              <a:solidFill>
                <a:srgbClr val="282828"/>
              </a:solidFill>
              <a:latin typeface="Calibri"/>
              <a:ea typeface="MS PGothic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 hidden="0"/>
          <p:cNvSpPr/>
          <p:nvPr isPhoto="0" userDrawn="0"/>
        </p:nvSpPr>
        <p:spPr bwMode="auto">
          <a:xfrm>
            <a:off x="457200" y="225360"/>
            <a:ext cx="8228520" cy="938879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  <a:defRPr/>
            </a:pPr>
            <a:endParaRPr lang="de-DE" sz="1800" b="0" strike="noStrike" spc="-1"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de-DE" sz="1800" b="0" strike="noStrike" spc="-1">
              <a:latin typeface="Arial"/>
            </a:endParaRPr>
          </a:p>
          <a:p>
            <a:pPr>
              <a:lnSpc>
                <a:spcPct val="100000"/>
              </a:lnSpc>
              <a:defRPr/>
            </a:pPr>
            <a:r>
              <a:rPr lang="de-DE" sz="3600" b="0" strike="noStrike" spc="-1">
                <a:solidFill>
                  <a:srgbClr val="5981C1"/>
                </a:solidFill>
                <a:latin typeface="Calibri"/>
                <a:ea typeface="MS PGothic"/>
              </a:rPr>
              <a:t>Ausblick </a:t>
            </a:r>
            <a:r>
              <a:rPr lang="de-DE" sz="3600" strike="noStrike" spc="-1">
                <a:solidFill>
                  <a:srgbClr val="5981C1"/>
                </a:solidFill>
                <a:latin typeface="Calibri"/>
                <a:ea typeface="MS PGothic"/>
              </a:rPr>
              <a:t>der</a:t>
            </a:r>
            <a:r>
              <a:rPr lang="de-DE" sz="3600" b="0" strike="noStrike" spc="-1">
                <a:solidFill>
                  <a:srgbClr val="5981C1"/>
                </a:solidFill>
                <a:latin typeface="Calibri"/>
                <a:ea typeface="MS PGothic"/>
              </a:rPr>
              <a:t> FAG-LG für </a:t>
            </a:r>
            <a:r>
              <a:rPr lang="de-DE" sz="3600" b="0" strike="noStrike" spc="-1">
                <a:solidFill>
                  <a:srgbClr val="5981C1"/>
                </a:solidFill>
                <a:latin typeface="Calibri"/>
                <a:ea typeface="MS PGothic"/>
              </a:rPr>
              <a:t>2022</a:t>
            </a:r>
            <a:endParaRPr lang="de-DE" sz="3600" b="0" strike="noStrike" spc="-1"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de-DE" sz="2800" b="0" strike="noStrike" spc="-1"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de-DE" sz="2800" b="0" strike="noStrike" spc="-1">
              <a:latin typeface="Arial"/>
            </a:endParaRPr>
          </a:p>
        </p:txBody>
      </p:sp>
      <p:sp>
        <p:nvSpPr>
          <p:cNvPr id="5" name="CustomShape 2" hidden="0"/>
          <p:cNvSpPr/>
          <p:nvPr isPhoto="0" userDrawn="0"/>
        </p:nvSpPr>
        <p:spPr bwMode="auto">
          <a:xfrm>
            <a:off x="625320" y="1115640"/>
            <a:ext cx="7892280" cy="4478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 marL="343800" indent="-34272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2000" b="0" strike="noStrike" spc="-1">
                <a:solidFill>
                  <a:srgbClr val="282828"/>
                </a:solidFill>
                <a:latin typeface="Calibri"/>
                <a:ea typeface="MS PGothic"/>
              </a:rPr>
              <a:t>Weiterhin </a:t>
            </a:r>
            <a:r>
              <a:rPr lang="de-DE" sz="2000" b="0" strike="noStrike" spc="-1">
                <a:solidFill>
                  <a:srgbClr val="282828"/>
                </a:solidFill>
                <a:latin typeface="Calibri"/>
                <a:ea typeface="MS PGothic"/>
              </a:rPr>
              <a:t>virtuelle Sitzungen mit </a:t>
            </a:r>
            <a:r>
              <a:rPr lang="de-DE" sz="2000" b="0" strike="noStrike" spc="-1">
                <a:solidFill>
                  <a:srgbClr val="282828"/>
                </a:solidFill>
                <a:latin typeface="Calibri"/>
                <a:ea typeface="MS PGothic"/>
              </a:rPr>
              <a:t>Themenschwerpunkten</a:t>
            </a:r>
            <a:endParaRPr/>
          </a:p>
          <a:p>
            <a:pPr marL="343800" indent="-34272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  <a:defRPr/>
            </a:pPr>
            <a:endParaRPr lang="de-DE" sz="2000" b="0" strike="noStrike" spc="-1">
              <a:latin typeface="Arial"/>
            </a:endParaRPr>
          </a:p>
          <a:p>
            <a:pPr marL="343800" indent="-34272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2000" b="0" strike="noStrike" spc="-1">
                <a:solidFill>
                  <a:srgbClr val="282828"/>
                </a:solidFill>
                <a:latin typeface="Calibri"/>
                <a:ea typeface="MS PGothic"/>
              </a:rPr>
              <a:t>Bewertung der ersten Testergebnisse </a:t>
            </a:r>
            <a:r>
              <a:rPr lang="de-DE" sz="2000" spc="-1">
                <a:solidFill>
                  <a:srgbClr val="282828"/>
                </a:solidFill>
                <a:latin typeface="Calibri"/>
                <a:ea typeface="MS PGothic"/>
              </a:rPr>
              <a:t>aller</a:t>
            </a:r>
            <a:r>
              <a:rPr lang="de-DE" sz="2000" b="0" strike="noStrike" spc="-1">
                <a:solidFill>
                  <a:srgbClr val="282828"/>
                </a:solidFill>
                <a:latin typeface="Calibri"/>
                <a:ea typeface="MS PGothic"/>
              </a:rPr>
              <a:t> </a:t>
            </a:r>
            <a:r>
              <a:rPr lang="de-DE" sz="2000" b="0" strike="noStrike" spc="-1">
                <a:solidFill>
                  <a:srgbClr val="282828"/>
                </a:solidFill>
                <a:latin typeface="Calibri"/>
                <a:ea typeface="MS PGothic"/>
              </a:rPr>
              <a:t>FOLIO ERM-Pilotbibliotheken</a:t>
            </a:r>
            <a:endParaRPr/>
          </a:p>
          <a:p>
            <a:pPr marL="343800" indent="-34272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  <a:defRPr/>
            </a:pPr>
            <a:endParaRPr lang="de-DE" sz="2000" spc="-1">
              <a:solidFill>
                <a:srgbClr val="282828"/>
              </a:solidFill>
              <a:latin typeface="Calibri"/>
              <a:ea typeface="MS PGothic"/>
            </a:endParaRPr>
          </a:p>
          <a:p>
            <a:pPr marL="343800" indent="-342720">
              <a:spcBef>
                <a:spcPts val="64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2000" spc="-1">
                <a:solidFill>
                  <a:srgbClr val="282828"/>
                </a:solidFill>
                <a:latin typeface="Calibri"/>
                <a:ea typeface="MS PGothic"/>
              </a:rPr>
              <a:t>Begleitung der </a:t>
            </a:r>
            <a:r>
              <a:rPr lang="de-DE" sz="2000" spc="-1">
                <a:solidFill>
                  <a:srgbClr val="282828"/>
                </a:solidFill>
                <a:latin typeface="Calibri"/>
                <a:ea typeface="MS PGothic"/>
              </a:rPr>
              <a:t>Arbeitsgruppe </a:t>
            </a:r>
            <a:r>
              <a:rPr lang="de-DE" sz="2000" spc="-1">
                <a:solidFill>
                  <a:srgbClr val="282828"/>
                </a:solidFill>
                <a:latin typeface="Calibri"/>
                <a:ea typeface="MS PGothic"/>
              </a:rPr>
              <a:t>eRechnungen</a:t>
            </a:r>
            <a:r>
              <a:rPr lang="de-DE" sz="2000" spc="-1">
                <a:solidFill>
                  <a:srgbClr val="282828"/>
                </a:solidFill>
                <a:latin typeface="Calibri"/>
                <a:ea typeface="MS PGothic"/>
              </a:rPr>
              <a:t> (AEG</a:t>
            </a:r>
            <a:r>
              <a:rPr lang="de-DE" sz="2000" spc="-1">
                <a:solidFill>
                  <a:srgbClr val="282828"/>
                </a:solidFill>
                <a:latin typeface="Calibri"/>
                <a:ea typeface="MS PGothic"/>
              </a:rPr>
              <a:t>)</a:t>
            </a:r>
            <a:endParaRPr lang="de-DE" sz="2000" b="0" strike="noStrike" spc="-1">
              <a:solidFill>
                <a:srgbClr val="282828"/>
              </a:solidFill>
              <a:latin typeface="Calibri"/>
              <a:ea typeface="MS PGothic"/>
            </a:endParaRPr>
          </a:p>
          <a:p>
            <a:pPr marL="343800" indent="-34272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  <a:defRPr/>
            </a:pPr>
            <a:endParaRPr lang="de-DE" sz="2000" b="0" strike="noStrike" spc="-1">
              <a:latin typeface="Arial"/>
            </a:endParaRPr>
          </a:p>
          <a:p>
            <a:pPr marL="343800" indent="-34272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2000" b="0" strike="noStrike" spc="-1">
                <a:solidFill>
                  <a:srgbClr val="282828"/>
                </a:solidFill>
                <a:latin typeface="Calibri"/>
                <a:ea typeface="MS PGothic"/>
              </a:rPr>
              <a:t>Konzepte und Test: </a:t>
            </a:r>
            <a:r>
              <a:rPr lang="de-DE" sz="2000" b="0" strike="noStrike" spc="-1">
                <a:solidFill>
                  <a:srgbClr val="282828"/>
                </a:solidFill>
                <a:latin typeface="Calibri"/>
                <a:ea typeface="MS PGothic"/>
              </a:rPr>
              <a:t>Rechnungsdaten Im- und </a:t>
            </a:r>
            <a:r>
              <a:rPr lang="de-DE" sz="2000" b="0" strike="noStrike" spc="-1">
                <a:solidFill>
                  <a:srgbClr val="282828"/>
                </a:solidFill>
                <a:latin typeface="Calibri"/>
                <a:ea typeface="MS PGothic"/>
              </a:rPr>
              <a:t>Export</a:t>
            </a:r>
            <a:endParaRPr lang="de-DE" sz="2000" b="0" strike="noStrike" spc="-1">
              <a:solidFill>
                <a:srgbClr val="282828"/>
              </a:solidFill>
              <a:latin typeface="Calibri"/>
              <a:ea typeface="MS PGothic"/>
            </a:endParaRPr>
          </a:p>
          <a:p>
            <a:pPr marL="343800" indent="-34272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  <a:defRPr/>
            </a:pPr>
            <a:endParaRPr lang="de-DE" sz="2000" spc="-1">
              <a:solidFill>
                <a:srgbClr val="282828"/>
              </a:solidFill>
              <a:latin typeface="Calibri"/>
              <a:ea typeface="MS PGothic"/>
            </a:endParaRPr>
          </a:p>
          <a:p>
            <a:pPr marL="343800" indent="-34272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2000" b="0" i="0" u="none" strike="noStrike" cap="non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Mitarbeit bei der inhaltlichen Ausrichtung des LBS-Workshops 2022</a:t>
            </a:r>
            <a:r>
              <a:rPr lang="de-DE" sz="2000" b="0" strike="noStrike" spc="0">
                <a:solidFill>
                  <a:schemeClr val="tx1"/>
                </a:solidFill>
                <a:latin typeface="Calibri"/>
                <a:ea typeface="MS PGothic"/>
              </a:rPr>
              <a:t> </a:t>
            </a:r>
            <a:endParaRPr sz="2000" b="0" strike="noStrike" spc="-1">
              <a:solidFill>
                <a:schemeClr val="tx1"/>
              </a:solidFill>
              <a:latin typeface="Arial"/>
            </a:endParaRPr>
          </a:p>
          <a:p>
            <a:pPr marL="720">
              <a:lnSpc>
                <a:spcPct val="100000"/>
              </a:lnSpc>
              <a:defRPr/>
            </a:pPr>
            <a:endParaRPr lang="de-DE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  <a:defRPr/>
            </a:pPr>
            <a:endParaRPr lang="de-DE" sz="1800" b="0" strike="noStrike" spc="-1">
              <a:latin typeface="Arial"/>
            </a:endParaRPr>
          </a:p>
        </p:txBody>
      </p:sp>
      <p:sp>
        <p:nvSpPr>
          <p:cNvPr id="6" name="CustomShape 3" hidden="0"/>
          <p:cNvSpPr/>
          <p:nvPr isPhoto="0" userDrawn="0"/>
        </p:nvSpPr>
        <p:spPr bwMode="auto">
          <a:xfrm>
            <a:off x="8724960" y="5551560"/>
            <a:ext cx="506880" cy="2624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  <a:defRPr/>
            </a:pPr>
            <a:fld id="{BDFA3EE1-659F-407D-8DE0-69210C4126FA}" type="slidenum">
              <a:rPr lang="de-DE" sz="1200" b="0" strike="noStrike" spc="-1">
                <a:solidFill>
                  <a:srgbClr val="FFFFFF"/>
                </a:solidFill>
                <a:latin typeface="Calibri"/>
                <a:ea typeface="MS PGothic"/>
              </a:rPr>
              <a:t/>
            </a:fld>
            <a:endParaRPr lang="de-DE" sz="1200" b="0" strike="noStrike" spc="-1">
              <a:latin typeface="Arial"/>
            </a:endParaRPr>
          </a:p>
        </p:txBody>
      </p:sp>
      <p:sp>
        <p:nvSpPr>
          <p:cNvPr id="7" name="CustomShape 4" hidden="0"/>
          <p:cNvSpPr/>
          <p:nvPr isPhoto="0" userDrawn="0"/>
        </p:nvSpPr>
        <p:spPr bwMode="auto">
          <a:xfrm>
            <a:off x="0" y="6519102"/>
            <a:ext cx="9142920" cy="3085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0" rIns="9000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GBV-Verbundkonferenz </a:t>
            </a: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2021</a:t>
            </a:r>
            <a:endParaRPr lang="de-DE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 hidden="0"/>
          <p:cNvSpPr/>
          <p:nvPr isPhoto="0" userDrawn="0"/>
        </p:nvSpPr>
        <p:spPr bwMode="auto">
          <a:xfrm>
            <a:off x="92160" y="6458039"/>
            <a:ext cx="9142920" cy="3085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0" rIns="9000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GBV-Verbundkonferenz </a:t>
            </a: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2021</a:t>
            </a:r>
            <a:endParaRPr lang="de-DE" sz="1800" b="0" strike="noStrike" spc="-1">
              <a:latin typeface="Arial"/>
            </a:endParaRPr>
          </a:p>
        </p:txBody>
      </p:sp>
      <p:sp>
        <p:nvSpPr>
          <p:cNvPr id="5" name="CustomShape 2" hidden="0"/>
          <p:cNvSpPr/>
          <p:nvPr isPhoto="0" userDrawn="0"/>
        </p:nvSpPr>
        <p:spPr bwMode="auto">
          <a:xfrm>
            <a:off x="561240" y="936000"/>
            <a:ext cx="6325698" cy="4712652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  <a:defRPr/>
            </a:pPr>
            <a:r>
              <a:rPr lang="de-DE" sz="2800" b="1" strike="noStrike" spc="-1">
                <a:solidFill>
                  <a:srgbClr val="474747"/>
                </a:solidFill>
                <a:latin typeface="Calibri"/>
                <a:ea typeface="MS PGothic"/>
              </a:rPr>
              <a:t>Diskutieren Sie mit uns</a:t>
            </a:r>
            <a:r>
              <a:rPr lang="de-DE" sz="2800" b="1" strike="noStrike" spc="-1">
                <a:solidFill>
                  <a:srgbClr val="474747"/>
                </a:solidFill>
                <a:latin typeface="Calibri"/>
                <a:ea typeface="MS PGothic"/>
              </a:rPr>
              <a:t>!</a:t>
            </a:r>
            <a:endParaRPr lang="de-DE" sz="2800" b="0" strike="noStrike" spc="-1"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de-DE" sz="2800" b="0" strike="noStrike" spc="-1"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de-DE" sz="2800" b="0" strike="noStrike" spc="-1">
              <a:latin typeface="Arial"/>
            </a:endParaRPr>
          </a:p>
          <a:p>
            <a:pPr>
              <a:lnSpc>
                <a:spcPct val="100000"/>
              </a:lnSpc>
              <a:defRPr/>
            </a:pPr>
            <a:r>
              <a:rPr lang="de-DE" sz="2000" b="0" strike="noStrike" spc="-1">
                <a:solidFill>
                  <a:srgbClr val="474747"/>
                </a:solidFill>
                <a:latin typeface="Calibri"/>
                <a:ea typeface="MS PGothic"/>
              </a:rPr>
              <a:t>Wünschen Sie sich weitere </a:t>
            </a:r>
            <a:r>
              <a:rPr lang="de-DE" sz="2000" b="0" strike="noStrike" spc="-1">
                <a:solidFill>
                  <a:srgbClr val="474747"/>
                </a:solidFill>
                <a:latin typeface="Calibri"/>
                <a:ea typeface="MS PGothic"/>
              </a:rPr>
              <a:t> oder andere Themengebiete </a:t>
            </a:r>
            <a:endParaRPr/>
          </a:p>
          <a:p>
            <a:pPr>
              <a:lnSpc>
                <a:spcPct val="100000"/>
              </a:lnSpc>
              <a:defRPr/>
            </a:pPr>
            <a:r>
              <a:rPr lang="de-DE" sz="2000" b="0" strike="noStrike" spc="-1">
                <a:solidFill>
                  <a:srgbClr val="474747"/>
                </a:solidFill>
                <a:latin typeface="Calibri"/>
                <a:ea typeface="MS PGothic"/>
              </a:rPr>
              <a:t>für die Arbeit der FAG-LG?</a:t>
            </a:r>
            <a:endParaRPr lang="de-DE" sz="2000" b="0" strike="noStrike" spc="-1"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de-DE" sz="2000" b="0" strike="noStrike" spc="-1">
              <a:latin typeface="Arial"/>
            </a:endParaRPr>
          </a:p>
          <a:p>
            <a:pPr>
              <a:lnSpc>
                <a:spcPct val="100000"/>
              </a:lnSpc>
              <a:defRPr/>
            </a:pPr>
            <a:r>
              <a:rPr lang="de-DE" sz="2000" spc="-1">
                <a:solidFill>
                  <a:srgbClr val="474747"/>
                </a:solidFill>
                <a:latin typeface="Calibri"/>
                <a:ea typeface="MS PGothic"/>
              </a:rPr>
              <a:t>In Vorbereitung auf den LBS-Workshop 2022 freuen wir uns </a:t>
            </a:r>
            <a:endParaRPr/>
          </a:p>
          <a:p>
            <a:pPr>
              <a:lnSpc>
                <a:spcPct val="100000"/>
              </a:lnSpc>
              <a:defRPr/>
            </a:pPr>
            <a:r>
              <a:rPr lang="de-DE" sz="2000" spc="-1">
                <a:solidFill>
                  <a:srgbClr val="474747"/>
                </a:solidFill>
                <a:latin typeface="Calibri"/>
                <a:ea typeface="MS PGothic"/>
              </a:rPr>
              <a:t>auf Ihre </a:t>
            </a:r>
            <a:r>
              <a:rPr lang="de-DE" sz="2000" spc="-1">
                <a:solidFill>
                  <a:srgbClr val="474747"/>
                </a:solidFill>
                <a:latin typeface="Calibri"/>
                <a:ea typeface="MS PGothic"/>
              </a:rPr>
              <a:t>Themenvorschläge!</a:t>
            </a:r>
            <a:endParaRPr lang="de-DE" sz="2000" b="0" strike="noStrike" spc="-1"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de-DE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endParaRPr lang="de-DE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endParaRPr lang="de-DE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endParaRPr lang="de-DE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endParaRPr lang="de-DE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endParaRPr lang="de-DE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endParaRPr lang="de-DE" sz="2000" b="0" strike="noStrike" spc="-1"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de-DE" sz="2000" b="0" strike="noStrike" spc="-1">
              <a:latin typeface="Arial"/>
            </a:endParaRPr>
          </a:p>
        </p:txBody>
      </p:sp>
      <p:sp>
        <p:nvSpPr>
          <p:cNvPr id="6" name="CustomShape 3" hidden="0"/>
          <p:cNvSpPr/>
          <p:nvPr isPhoto="0" userDrawn="0"/>
        </p:nvSpPr>
        <p:spPr bwMode="auto">
          <a:xfrm>
            <a:off x="8728200" y="5516640"/>
            <a:ext cx="506880" cy="2624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  <a:defRPr/>
            </a:pPr>
            <a:fld id="{422C57A2-5B1F-47EF-8D7B-56C40A4B0084}" type="slidenum">
              <a:rPr lang="de-DE" sz="1200" b="0" strike="noStrike" spc="-1">
                <a:solidFill>
                  <a:srgbClr val="FFFFFF"/>
                </a:solidFill>
                <a:latin typeface="Calibri"/>
                <a:ea typeface="MS PGothic"/>
              </a:rPr>
              <a:t/>
            </a:fld>
            <a:endParaRPr lang="de-DE" sz="1200" b="0" strike="noStrike" spc="-1">
              <a:latin typeface="Arial"/>
            </a:endParaRPr>
          </a:p>
        </p:txBody>
      </p:sp>
      <p:sp>
        <p:nvSpPr>
          <p:cNvPr id="7" name="CustomShape 4" hidden="0"/>
          <p:cNvSpPr/>
          <p:nvPr isPhoto="0" userDrawn="0"/>
        </p:nvSpPr>
        <p:spPr bwMode="auto">
          <a:xfrm>
            <a:off x="2490480" y="4163040"/>
            <a:ext cx="4632120" cy="698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 hidden="0"/>
          <p:cNvSpPr/>
          <p:nvPr isPhoto="0" userDrawn="0"/>
        </p:nvSpPr>
        <p:spPr bwMode="auto">
          <a:xfrm>
            <a:off x="92160" y="6458039"/>
            <a:ext cx="9142920" cy="3085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0" rIns="9000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GBV-Verbundkonferenz </a:t>
            </a: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2021</a:t>
            </a:r>
            <a:endParaRPr lang="de-DE" sz="1800" b="0" strike="noStrike" spc="-1">
              <a:latin typeface="Arial"/>
            </a:endParaRPr>
          </a:p>
        </p:txBody>
      </p:sp>
      <p:sp>
        <p:nvSpPr>
          <p:cNvPr id="5" name="CustomShape 2" hidden="0"/>
          <p:cNvSpPr/>
          <p:nvPr isPhoto="0" userDrawn="0"/>
        </p:nvSpPr>
        <p:spPr bwMode="auto">
          <a:xfrm>
            <a:off x="561240" y="936000"/>
            <a:ext cx="8056440" cy="27406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  <a:defRPr/>
            </a:pPr>
            <a:endParaRPr lang="de-DE" sz="2600" b="1" strike="noStrike" spc="-1">
              <a:solidFill>
                <a:srgbClr val="474747"/>
              </a:solidFill>
              <a:latin typeface="Calibri"/>
              <a:ea typeface="MS PGothic"/>
            </a:endParaRPr>
          </a:p>
          <a:p>
            <a:pPr algn="ctr">
              <a:lnSpc>
                <a:spcPct val="100000"/>
              </a:lnSpc>
              <a:defRPr/>
            </a:pPr>
            <a:endParaRPr lang="de-DE" sz="2600" b="1" spc="-1">
              <a:solidFill>
                <a:srgbClr val="474747"/>
              </a:solidFill>
              <a:latin typeface="Calibri"/>
              <a:ea typeface="MS PGothic"/>
            </a:endParaRPr>
          </a:p>
          <a:p>
            <a:pPr algn="ctr">
              <a:lnSpc>
                <a:spcPct val="100000"/>
              </a:lnSpc>
              <a:defRPr/>
            </a:pPr>
            <a:endParaRPr lang="de-DE" sz="2600" b="1" strike="noStrike" spc="-1">
              <a:solidFill>
                <a:srgbClr val="474747"/>
              </a:solidFill>
              <a:latin typeface="Calibri"/>
              <a:ea typeface="MS PGothic"/>
            </a:endParaRPr>
          </a:p>
          <a:p>
            <a:pPr algn="ctr">
              <a:lnSpc>
                <a:spcPct val="100000"/>
              </a:lnSpc>
              <a:defRPr/>
            </a:pPr>
            <a:r>
              <a:rPr lang="de-DE" sz="2600" b="1" strike="noStrike" spc="-1">
                <a:solidFill>
                  <a:srgbClr val="474747"/>
                </a:solidFill>
                <a:latin typeface="Calibri"/>
                <a:ea typeface="MS PGothic"/>
              </a:rPr>
              <a:t>Herzlichen </a:t>
            </a:r>
            <a:r>
              <a:rPr lang="de-DE" sz="2600" b="1" strike="noStrike" spc="-1">
                <a:solidFill>
                  <a:srgbClr val="474747"/>
                </a:solidFill>
                <a:latin typeface="Calibri"/>
                <a:ea typeface="MS PGothic"/>
              </a:rPr>
              <a:t>Dank für Ihre Aufmerksamkeit!</a:t>
            </a:r>
            <a:endParaRPr lang="de-DE" sz="2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endParaRPr lang="de-DE" sz="2600" b="0" strike="noStrike" spc="-1"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de-DE" sz="2400" b="0" strike="noStrike" spc="-1">
              <a:latin typeface="Arial"/>
            </a:endParaRPr>
          </a:p>
        </p:txBody>
      </p:sp>
      <p:sp>
        <p:nvSpPr>
          <p:cNvPr id="6" name="CustomShape 3" hidden="0"/>
          <p:cNvSpPr/>
          <p:nvPr isPhoto="0" userDrawn="0"/>
        </p:nvSpPr>
        <p:spPr bwMode="auto">
          <a:xfrm>
            <a:off x="8728200" y="5516640"/>
            <a:ext cx="506880" cy="2624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  <a:defRPr/>
            </a:pPr>
            <a:fld id="{DA1EFFBC-F2DD-4E9D-B0A1-6EF326D57342}" type="slidenum">
              <a:rPr lang="de-DE" sz="1200" b="0" strike="noStrike" spc="-1">
                <a:solidFill>
                  <a:srgbClr val="FFFFFF"/>
                </a:solidFill>
                <a:latin typeface="Calibri"/>
                <a:ea typeface="MS PGothic"/>
              </a:rPr>
              <a:t/>
            </a:fld>
            <a:endParaRPr lang="de-DE" sz="1200" b="0" strike="noStrike" spc="-1">
              <a:latin typeface="Arial"/>
            </a:endParaRPr>
          </a:p>
        </p:txBody>
      </p:sp>
      <p:sp>
        <p:nvSpPr>
          <p:cNvPr id="7" name="CustomShape 4" hidden="0"/>
          <p:cNvSpPr/>
          <p:nvPr isPhoto="0" userDrawn="0"/>
        </p:nvSpPr>
        <p:spPr bwMode="auto">
          <a:xfrm>
            <a:off x="2490480" y="4163040"/>
            <a:ext cx="4632120" cy="6987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  <a:defRPr/>
            </a:pPr>
            <a:r>
              <a:rPr lang="de-DE" sz="2000" b="0" u="sng" strike="noStrike" spc="-1">
                <a:solidFill>
                  <a:srgbClr val="474747"/>
                </a:solidFill>
                <a:latin typeface="Calibri"/>
                <a:ea typeface="MS PGothic"/>
                <a:hlinkClick r:id="rId2" tooltip="mailto:jarmo.schrader@uni-hildesheim.de"/>
              </a:rPr>
              <a:t>jarmo.schrader@uni-hildesheim.de</a:t>
            </a:r>
            <a:endParaRPr lang="de-DE" sz="2000" b="0" strike="noStrike" spc="-1">
              <a:solidFill>
                <a:srgbClr val="474747"/>
              </a:solidFill>
              <a:latin typeface="Calibri"/>
              <a:ea typeface="MS PGothic"/>
            </a:endParaRPr>
          </a:p>
          <a:p>
            <a:pPr algn="ctr">
              <a:defRPr/>
            </a:pPr>
            <a:r>
              <a:rPr lang="de-DE" sz="2000" u="sng" spc="-1">
                <a:solidFill>
                  <a:srgbClr val="474747"/>
                </a:solidFill>
                <a:latin typeface="Calibri"/>
                <a:ea typeface="MS PGothic"/>
                <a:hlinkClick r:id="rId3" tooltip="mailto:stratmann@iai.spk-berlin.de"/>
              </a:rPr>
              <a:t>stratmann@iai.spk-berlin.de</a:t>
            </a:r>
            <a:endParaRPr lang="de-DE" sz="2000" spc="-1">
              <a:solidFill>
                <a:srgbClr val="474747"/>
              </a:solidFill>
              <a:latin typeface="Calibri"/>
              <a:ea typeface="MS PGothic"/>
            </a:endParaRPr>
          </a:p>
          <a:p>
            <a:pPr algn="ctr">
              <a:defRPr/>
            </a:pPr>
            <a:endParaRPr lang="de-DE" sz="2000" spc="-1"/>
          </a:p>
          <a:p>
            <a:pPr algn="ctr">
              <a:lnSpc>
                <a:spcPct val="100000"/>
              </a:lnSpc>
              <a:defRPr/>
            </a:pPr>
            <a:endParaRPr lang="de-DE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  <a:defRPr/>
            </a:pPr>
            <a:endParaRPr lang="de-DE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 hidden="0"/>
          <p:cNvSpPr/>
          <p:nvPr isPhoto="0" userDrawn="0"/>
        </p:nvSpPr>
        <p:spPr bwMode="auto">
          <a:xfrm>
            <a:off x="457200" y="225360"/>
            <a:ext cx="8228520" cy="938879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  <a:defRPr/>
            </a:pPr>
            <a:r>
              <a:rPr lang="de-DE" sz="3600" spc="-1">
                <a:solidFill>
                  <a:srgbClr val="5981C1"/>
                </a:solidFill>
                <a:latin typeface="Calibri"/>
                <a:ea typeface="MS PGothic"/>
              </a:rPr>
              <a:t>Mitglieder</a:t>
            </a:r>
            <a:r>
              <a:rPr lang="de-DE" sz="3600" b="0" strike="noStrike" spc="-1">
                <a:solidFill>
                  <a:srgbClr val="5981C1"/>
                </a:solidFill>
                <a:latin typeface="Calibri"/>
                <a:ea typeface="MS PGothic"/>
              </a:rPr>
              <a:t> </a:t>
            </a:r>
            <a:r>
              <a:rPr lang="de-DE" sz="3600" b="0" strike="noStrike" spc="-1">
                <a:solidFill>
                  <a:srgbClr val="5981C1"/>
                </a:solidFill>
                <a:latin typeface="Calibri"/>
                <a:ea typeface="MS PGothic"/>
              </a:rPr>
              <a:t>der FAG-LG</a:t>
            </a:r>
            <a:endParaRPr lang="de-DE" sz="3600" b="0" strike="noStrike" spc="-1">
              <a:latin typeface="Arial"/>
            </a:endParaRPr>
          </a:p>
        </p:txBody>
      </p:sp>
      <p:sp>
        <p:nvSpPr>
          <p:cNvPr id="5" name="CustomShape 2" hidden="0"/>
          <p:cNvSpPr/>
          <p:nvPr isPhoto="0" userDrawn="0"/>
        </p:nvSpPr>
        <p:spPr bwMode="auto">
          <a:xfrm>
            <a:off x="457200" y="1039680"/>
            <a:ext cx="8228520" cy="50857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  <a:hlinkClick r:id="rId3" tooltip="mailto:kerstin.bauer@uni-weimar.de"/>
              </a:rPr>
              <a:t>Kerstin Bauer</a:t>
            </a: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</a:rPr>
              <a:t> </a:t>
            </a:r>
            <a:r>
              <a:rPr lang="de-DE" sz="1600" b="0" strike="noStrike" spc="-1">
                <a:solidFill>
                  <a:srgbClr val="282828"/>
                </a:solidFill>
                <a:latin typeface="Calibri"/>
                <a:ea typeface="MS PGothic"/>
              </a:rPr>
              <a:t>UB Weimar</a:t>
            </a:r>
            <a:endParaRPr lang="de-DE" sz="1600" b="0" strike="noStrike" spc="-1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  <a:hlinkClick r:id="rId4" tooltip="mailto:noemi.betancort@suub.uni-bremen.de"/>
              </a:rPr>
              <a:t>Noemi </a:t>
            </a: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  <a:hlinkClick r:id="rId4" tooltip="mailto:noemi.betancort@suub.uni-bremen.de"/>
              </a:rPr>
              <a:t>Betancort</a:t>
            </a: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  <a:hlinkClick r:id="rId4" tooltip="mailto:noemi.betancort@suub.uni-bremen.de"/>
              </a:rPr>
              <a:t>-Cabrera</a:t>
            </a:r>
            <a:r>
              <a:rPr lang="de-DE" sz="1600" b="0" strike="noStrike" spc="-1">
                <a:solidFill>
                  <a:srgbClr val="282828"/>
                </a:solidFill>
                <a:latin typeface="Calibri"/>
                <a:ea typeface="MS PGothic"/>
              </a:rPr>
              <a:t> </a:t>
            </a:r>
            <a:r>
              <a:rPr lang="de-DE" sz="1600" b="0" strike="noStrike" spc="-1">
                <a:solidFill>
                  <a:srgbClr val="282828"/>
                </a:solidFill>
                <a:latin typeface="Calibri"/>
                <a:ea typeface="MS PGothic"/>
              </a:rPr>
              <a:t>SuUB</a:t>
            </a:r>
            <a:r>
              <a:rPr lang="de-DE" sz="1600" b="0" strike="noStrike" spc="-1">
                <a:solidFill>
                  <a:srgbClr val="282828"/>
                </a:solidFill>
                <a:latin typeface="Calibri"/>
                <a:ea typeface="MS PGothic"/>
              </a:rPr>
              <a:t> Bremen </a:t>
            </a:r>
            <a:endParaRPr lang="de-DE" sz="1600" b="0" strike="noStrike" spc="-1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  <a:hlinkClick r:id="rId5" tooltip="mailto:helmchen@uni-greifswald.de"/>
              </a:rPr>
              <a:t>Petra Helmchen</a:t>
            </a: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</a:rPr>
              <a:t> </a:t>
            </a:r>
            <a:r>
              <a:rPr lang="de-DE" sz="1600" b="0" strike="noStrike" spc="-1">
                <a:solidFill>
                  <a:srgbClr val="282828"/>
                </a:solidFill>
                <a:latin typeface="Calibri"/>
                <a:ea typeface="MS PGothic"/>
              </a:rPr>
              <a:t>UB Greifswald </a:t>
            </a:r>
            <a:endParaRPr lang="de-DE" sz="1600" b="0" strike="noStrike" spc="-1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  <a:hlinkClick r:id="rId6" tooltip="mailto:herkt@sub.uni-hamburg.de"/>
              </a:rPr>
              <a:t>Claudius </a:t>
            </a: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  <a:hlinkClick r:id="rId6" tooltip="mailto:herkt@sub.uni-hamburg.de"/>
              </a:rPr>
              <a:t>Herkt-Januschek</a:t>
            </a: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</a:rPr>
              <a:t> </a:t>
            </a:r>
            <a:r>
              <a:rPr lang="de-DE" sz="1600" b="0" strike="noStrike" spc="-1">
                <a:solidFill>
                  <a:srgbClr val="282828"/>
                </a:solidFill>
                <a:latin typeface="Calibri"/>
                <a:ea typeface="MS PGothic"/>
              </a:rPr>
              <a:t>Staats- und Universitätsbibliothek Hamburg</a:t>
            </a:r>
            <a:endParaRPr lang="de-DE" sz="1600" b="0" strike="noStrike" spc="-1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  <a:hlinkClick r:id="rId7" tooltip="mailto:S.Janssen@zbw.eu"/>
              </a:rPr>
              <a:t>Silke Janßen</a:t>
            </a: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</a:rPr>
              <a:t> </a:t>
            </a:r>
            <a:r>
              <a:rPr lang="de-DE" sz="1600" b="0" strike="noStrike" spc="-1">
                <a:solidFill>
                  <a:srgbClr val="282828"/>
                </a:solidFill>
                <a:latin typeface="Calibri"/>
                <a:ea typeface="MS PGothic"/>
              </a:rPr>
              <a:t>ZBW Kiel/Hamburg</a:t>
            </a:r>
            <a:endParaRPr lang="de-DE" sz="1600" b="0" strike="noStrike" spc="-1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  <a:hlinkClick r:id="rId8" tooltip="mailto:Helga.Kreter@tib.uni-hannover.de"/>
              </a:rPr>
              <a:t>Helga Kreter</a:t>
            </a: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</a:rPr>
              <a:t> </a:t>
            </a:r>
            <a:r>
              <a:rPr lang="de-DE" sz="1600" b="0" strike="noStrike" spc="-1">
                <a:solidFill>
                  <a:srgbClr val="282828"/>
                </a:solidFill>
                <a:latin typeface="Calibri"/>
                <a:ea typeface="MS PGothic"/>
              </a:rPr>
              <a:t>Technische Informationsbibliothek (TIB) </a:t>
            </a:r>
            <a:endParaRPr lang="de-DE" sz="1600" b="0" strike="noStrike" spc="-1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  <a:hlinkClick r:id="rId9" tooltip="mailto:mailtorenate.mueller@sbb.spk-berlin.de"/>
              </a:rPr>
              <a:t>Renate Müller</a:t>
            </a: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</a:rPr>
              <a:t> </a:t>
            </a:r>
            <a:r>
              <a:rPr lang="de-DE" sz="1600" b="0" strike="noStrike" spc="-1">
                <a:solidFill>
                  <a:srgbClr val="282828"/>
                </a:solidFill>
                <a:latin typeface="Calibri"/>
                <a:ea typeface="MS PGothic"/>
              </a:rPr>
              <a:t>Staatsbibliothek zu Berlin, </a:t>
            </a:r>
            <a:r>
              <a:rPr lang="de-DE" sz="1600" b="0" strike="noStrike" spc="-1">
                <a:solidFill>
                  <a:srgbClr val="282828"/>
                </a:solidFill>
                <a:latin typeface="Calibri"/>
                <a:ea typeface="MS PGothic"/>
              </a:rPr>
              <a:t>SPK </a:t>
            </a:r>
            <a:endParaRPr lang="de-DE" sz="1600" b="0" strike="noStrike" spc="-1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  <a:hlinkClick r:id="rId10" tooltip="mailto:p.ruppert@smb.spk-berlin.de"/>
              </a:rPr>
              <a:t>Petra Ruppert</a:t>
            </a: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</a:rPr>
              <a:t> </a:t>
            </a:r>
            <a:r>
              <a:rPr lang="de-DE" sz="1600" b="0" strike="noStrike" spc="-1">
                <a:solidFill>
                  <a:srgbClr val="282828"/>
                </a:solidFill>
                <a:latin typeface="Calibri"/>
                <a:ea typeface="MS PGothic"/>
              </a:rPr>
              <a:t>Kunstbibliothek, Staatliche Museen zu Berlin </a:t>
            </a:r>
            <a:r>
              <a:rPr lang="de-DE" sz="1600" b="0" strike="noStrike" spc="-1">
                <a:solidFill>
                  <a:srgbClr val="282828"/>
                </a:solidFill>
                <a:latin typeface="Calibri"/>
                <a:ea typeface="MS PGothic"/>
              </a:rPr>
              <a:t>– SPK</a:t>
            </a:r>
            <a:endParaRPr/>
          </a:p>
          <a:p>
            <a:pPr marL="343080" indent="-342000">
              <a:spcBef>
                <a:spcPts val="400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1600" u="sng" spc="-1">
                <a:solidFill>
                  <a:srgbClr val="0000FF"/>
                </a:solidFill>
                <a:latin typeface="Calibri"/>
                <a:ea typeface="MS PGothic"/>
                <a:hlinkClick r:id="rId11" tooltip="mailto:sbrzesny@sub.uni-goettingen.de"/>
              </a:rPr>
              <a:t>Peter Sbrzesny</a:t>
            </a:r>
            <a:r>
              <a:rPr lang="de-DE" sz="1600" u="sng" spc="-1">
                <a:solidFill>
                  <a:srgbClr val="0000FF"/>
                </a:solidFill>
                <a:latin typeface="Calibri"/>
                <a:ea typeface="MS PGothic"/>
              </a:rPr>
              <a:t> </a:t>
            </a:r>
            <a:r>
              <a:rPr lang="de-DE" sz="1600" spc="-1">
                <a:solidFill>
                  <a:srgbClr val="282828"/>
                </a:solidFill>
                <a:latin typeface="Calibri"/>
                <a:ea typeface="MS PGothic"/>
              </a:rPr>
              <a:t>SUB Göttingen </a:t>
            </a:r>
            <a:endParaRPr lang="de-DE" sz="1600" spc="-1"/>
          </a:p>
          <a:p>
            <a:pPr marL="343080" indent="-342000">
              <a:spcBef>
                <a:spcPts val="400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  <a:hlinkClick r:id="rId12" tooltip="mailto:jarmo.schrader@uni-hildesheim.de"/>
              </a:rPr>
              <a:t>Jarmo </a:t>
            </a: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  <a:hlinkClick r:id="rId12" tooltip="mailto:jarmo.schrader@uni-hildesheim.de"/>
              </a:rPr>
              <a:t>Schrader</a:t>
            </a: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</a:rPr>
              <a:t> </a:t>
            </a:r>
            <a:r>
              <a:rPr lang="de-DE" sz="1600" b="0" strike="noStrike" spc="-1">
                <a:solidFill>
                  <a:srgbClr val="282828"/>
                </a:solidFill>
                <a:latin typeface="Calibri"/>
                <a:ea typeface="MS PGothic"/>
              </a:rPr>
              <a:t>UB </a:t>
            </a:r>
            <a:r>
              <a:rPr lang="de-DE" sz="1600" b="0" strike="noStrike" spc="-1">
                <a:solidFill>
                  <a:srgbClr val="282828"/>
                </a:solidFill>
                <a:latin typeface="Calibri"/>
                <a:ea typeface="MS PGothic"/>
              </a:rPr>
              <a:t>Hildesheim (</a:t>
            </a:r>
            <a:r>
              <a:rPr lang="de-DE" sz="1600" b="0" strike="noStrike" spc="-1">
                <a:solidFill>
                  <a:srgbClr val="282828"/>
                </a:solidFill>
                <a:latin typeface="Calibri"/>
                <a:ea typeface="MS PGothic"/>
              </a:rPr>
              <a:t>stellvertr</a:t>
            </a:r>
            <a:r>
              <a:rPr lang="de-DE" sz="1600" b="0" strike="noStrike" spc="-1">
                <a:solidFill>
                  <a:srgbClr val="282828"/>
                </a:solidFill>
                <a:latin typeface="Calibri"/>
                <a:ea typeface="MS PGothic"/>
              </a:rPr>
              <a:t>. Sprecher)</a:t>
            </a:r>
            <a:endParaRPr lang="de-DE" sz="1600" b="0" strike="noStrike" spc="-1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  <a:hlinkClick r:id="rId13" tooltip="mailto:doerthe.schulz@jade-hs.de"/>
              </a:rPr>
              <a:t>Dörthe Schulz</a:t>
            </a: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</a:rPr>
              <a:t> </a:t>
            </a:r>
            <a:r>
              <a:rPr lang="de-DE" sz="1600" b="0" strike="noStrike" spc="-1">
                <a:solidFill>
                  <a:srgbClr val="282828"/>
                </a:solidFill>
                <a:latin typeface="Calibri"/>
                <a:ea typeface="MS PGothic"/>
              </a:rPr>
              <a:t>Jade Hochschule </a:t>
            </a:r>
            <a:r>
              <a:rPr lang="de-DE" sz="1600" b="0" strike="noStrike" spc="-1">
                <a:solidFill>
                  <a:srgbClr val="282828"/>
                </a:solidFill>
                <a:latin typeface="Calibri"/>
                <a:ea typeface="MS PGothic"/>
              </a:rPr>
              <a:t>Wilhelmshaven/Oldenburg/</a:t>
            </a:r>
            <a:r>
              <a:rPr lang="de-DE" sz="1600" b="0" strike="noStrike" spc="-1">
                <a:solidFill>
                  <a:srgbClr val="282828"/>
                </a:solidFill>
                <a:latin typeface="Calibri"/>
                <a:ea typeface="MS PGothic"/>
              </a:rPr>
              <a:t>Elsfleth</a:t>
            </a:r>
            <a:endParaRPr lang="de-DE" sz="1600" b="0" strike="noStrike" spc="-1">
              <a:solidFill>
                <a:srgbClr val="282828"/>
              </a:solidFill>
              <a:latin typeface="Calibri"/>
              <a:ea typeface="MS PGothic"/>
            </a:endParaRPr>
          </a:p>
          <a:p>
            <a:pPr marL="343080" indent="-342000">
              <a:spcBef>
                <a:spcPts val="400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1600" u="sng" spc="-1">
                <a:solidFill>
                  <a:srgbClr val="0000FF"/>
                </a:solidFill>
                <a:latin typeface="Calibri"/>
                <a:ea typeface="MS PGothic"/>
                <a:hlinkClick r:id="rId14" tooltip="mailto:susanne.schuster@bsz-bw.de"/>
              </a:rPr>
              <a:t>Susanne Schuster</a:t>
            </a:r>
            <a:r>
              <a:rPr lang="de-DE" sz="1600" u="sng" spc="-1">
                <a:solidFill>
                  <a:srgbClr val="0000FF"/>
                </a:solidFill>
                <a:latin typeface="Calibri"/>
                <a:ea typeface="MS PGothic"/>
              </a:rPr>
              <a:t> </a:t>
            </a:r>
            <a:r>
              <a:rPr lang="de-DE" sz="1600" spc="-1">
                <a:solidFill>
                  <a:srgbClr val="282828"/>
                </a:solidFill>
                <a:latin typeface="Calibri"/>
                <a:ea typeface="MS PGothic"/>
              </a:rPr>
              <a:t>BSZ, Konstanz</a:t>
            </a:r>
            <a:endParaRPr lang="de-DE" sz="1600" spc="-1"/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  <a:hlinkClick r:id="rId15" tooltip="mailto:stratmann@iai.spk-berlin.de"/>
              </a:rPr>
              <a:t>Rüdiger </a:t>
            </a: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  <a:hlinkClick r:id="rId15" tooltip="mailto:stratmann@iai.spk-berlin.de"/>
              </a:rPr>
              <a:t>Stratmann</a:t>
            </a: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</a:rPr>
              <a:t> </a:t>
            </a:r>
            <a:r>
              <a:rPr lang="de-DE" sz="1600" b="0" strike="noStrike" spc="-1">
                <a:solidFill>
                  <a:srgbClr val="282828"/>
                </a:solidFill>
                <a:latin typeface="Calibri"/>
                <a:ea typeface="MS PGothic"/>
              </a:rPr>
              <a:t>Ibero</a:t>
            </a:r>
            <a:r>
              <a:rPr lang="de-DE" sz="1600" b="0" strike="noStrike" spc="-1">
                <a:solidFill>
                  <a:srgbClr val="282828"/>
                </a:solidFill>
                <a:latin typeface="Calibri"/>
                <a:ea typeface="MS PGothic"/>
              </a:rPr>
              <a:t>-Amerikanisches Institut , SPK (Sprecher)</a:t>
            </a:r>
            <a:endParaRPr lang="de-DE" sz="1600" b="0" strike="noStrike" spc="-1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  <a:defRPr/>
            </a:pPr>
            <a:endParaRPr lang="de-DE" sz="1600" b="0" strike="noStrike" spc="-1">
              <a:latin typeface="Arial"/>
            </a:endParaRPr>
          </a:p>
          <a:p>
            <a:pPr>
              <a:lnSpc>
                <a:spcPct val="100000"/>
              </a:lnSpc>
              <a:defRPr/>
            </a:pPr>
            <a:r>
              <a:rPr lang="de-DE" sz="1600" b="0" strike="noStrike" spc="-1">
                <a:solidFill>
                  <a:srgbClr val="5981C1"/>
                </a:solidFill>
                <a:latin typeface="Calibri"/>
                <a:ea typeface="ＭＳ Ｐゴシック"/>
              </a:rPr>
              <a:t>Gäste</a:t>
            </a:r>
            <a:endParaRPr lang="de-DE" sz="1600" b="0" strike="noStrike" spc="-1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  <a:hlinkClick r:id="rId16" tooltip="mailto:kemner@gbv.de"/>
              </a:rPr>
              <a:t>Kirstin Kemner-</a:t>
            </a: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  <a:hlinkClick r:id="rId16" tooltip="mailto:kemner@gbv.de"/>
              </a:rPr>
              <a:t>Heek</a:t>
            </a: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</a:rPr>
              <a:t> </a:t>
            </a:r>
            <a:r>
              <a:rPr lang="de-DE" sz="1600" b="0" strike="noStrike" spc="-1">
                <a:solidFill>
                  <a:srgbClr val="282828"/>
                </a:solidFill>
                <a:latin typeface="Calibri"/>
                <a:ea typeface="MS PGothic"/>
              </a:rPr>
              <a:t>Verbundzentrale des GBV, Göttingen </a:t>
            </a:r>
            <a:endParaRPr lang="de-DE" sz="1600" b="0" strike="noStrike" spc="-1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  <a:hlinkClick r:id="rId17" tooltip="mailto:klute@gbv.de"/>
              </a:rPr>
              <a:t>Uschi </a:t>
            </a: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  <a:hlinkClick r:id="rId17" tooltip="mailto:klute@gbv.de"/>
              </a:rPr>
              <a:t>Klute</a:t>
            </a:r>
            <a:r>
              <a:rPr lang="de-DE" sz="1600" b="0" u="sng" strike="noStrike" spc="-1">
                <a:solidFill>
                  <a:srgbClr val="0000FF"/>
                </a:solidFill>
                <a:latin typeface="Calibri"/>
                <a:ea typeface="MS PGothic"/>
              </a:rPr>
              <a:t> </a:t>
            </a:r>
            <a:r>
              <a:rPr lang="de-DE" sz="1600" b="0" strike="noStrike" spc="-1">
                <a:solidFill>
                  <a:srgbClr val="282828"/>
                </a:solidFill>
                <a:latin typeface="Calibri"/>
                <a:ea typeface="MS PGothic"/>
              </a:rPr>
              <a:t>Verbundzentrale des GBV, Hamburg</a:t>
            </a:r>
            <a:endParaRPr lang="de-DE" sz="16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defRPr/>
            </a:pPr>
            <a:endParaRPr lang="de-DE" sz="16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defRPr/>
            </a:pPr>
            <a:endParaRPr lang="de-DE" sz="1600" b="0" strike="noStrike" spc="-1">
              <a:latin typeface="Arial"/>
            </a:endParaRPr>
          </a:p>
        </p:txBody>
      </p:sp>
      <p:sp>
        <p:nvSpPr>
          <p:cNvPr id="6" name="CustomShape 3" hidden="0"/>
          <p:cNvSpPr/>
          <p:nvPr isPhoto="0" userDrawn="0"/>
        </p:nvSpPr>
        <p:spPr bwMode="auto">
          <a:xfrm>
            <a:off x="8724960" y="5551560"/>
            <a:ext cx="506880" cy="2624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  <a:defRPr/>
            </a:pPr>
            <a:fld id="{54AF4F59-9DC1-483A-BBF3-144322463ABF}" type="slidenum">
              <a:rPr lang="de-DE" sz="1200" b="0" strike="noStrike" spc="-1">
                <a:solidFill>
                  <a:srgbClr val="FFFFFF"/>
                </a:solidFill>
                <a:latin typeface="Calibri"/>
                <a:ea typeface="MS PGothic"/>
              </a:rPr>
              <a:t/>
            </a:fld>
            <a:endParaRPr lang="de-DE" sz="1200" b="0" strike="noStrike" spc="-1">
              <a:latin typeface="Arial"/>
            </a:endParaRPr>
          </a:p>
        </p:txBody>
      </p:sp>
      <p:sp>
        <p:nvSpPr>
          <p:cNvPr id="7" name="CustomShape 4" hidden="0"/>
          <p:cNvSpPr/>
          <p:nvPr isPhoto="0" userDrawn="0"/>
        </p:nvSpPr>
        <p:spPr bwMode="auto">
          <a:xfrm>
            <a:off x="0" y="6458039"/>
            <a:ext cx="9142920" cy="3085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0" rIns="9000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GBV-Verbundkonferenz </a:t>
            </a: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2021</a:t>
            </a:r>
            <a:endParaRPr lang="de-DE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 hidden="0"/>
          <p:cNvSpPr/>
          <p:nvPr isPhoto="0" userDrawn="0"/>
        </p:nvSpPr>
        <p:spPr bwMode="auto">
          <a:xfrm>
            <a:off x="457200" y="225360"/>
            <a:ext cx="8228520" cy="6768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  <a:defRPr/>
            </a:pPr>
            <a:r>
              <a:rPr lang="de-DE" sz="3600" b="0" strike="noStrike" spc="-1">
                <a:solidFill>
                  <a:srgbClr val="5981C1"/>
                </a:solidFill>
                <a:latin typeface="Calibri"/>
                <a:ea typeface="MS PGothic"/>
              </a:rPr>
              <a:t>Die FAG-LG</a:t>
            </a:r>
            <a:endParaRPr lang="de-DE" sz="3600" b="0" strike="noStrike" spc="-1">
              <a:latin typeface="Arial"/>
            </a:endParaRPr>
          </a:p>
        </p:txBody>
      </p:sp>
      <p:sp>
        <p:nvSpPr>
          <p:cNvPr id="5" name="CustomShape 2" hidden="0"/>
          <p:cNvSpPr/>
          <p:nvPr isPhoto="0" userDrawn="0"/>
        </p:nvSpPr>
        <p:spPr bwMode="auto">
          <a:xfrm>
            <a:off x="457200" y="1001160"/>
            <a:ext cx="8228520" cy="51238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 marL="720">
              <a:lnSpc>
                <a:spcPct val="100000"/>
              </a:lnSpc>
              <a:spcBef>
                <a:spcPts val="641"/>
              </a:spcBef>
              <a:defRPr/>
            </a:pPr>
            <a:r>
              <a:rPr lang="de-DE" sz="1800" b="1" strike="noStrike" spc="-1">
                <a:solidFill>
                  <a:srgbClr val="282828"/>
                </a:solidFill>
                <a:latin typeface="Calibri"/>
                <a:ea typeface="MS PGothic"/>
              </a:rPr>
              <a:t>Auftrag:</a:t>
            </a:r>
            <a:endParaRPr lang="de-DE" sz="1800" b="0" strike="noStrike" spc="-1">
              <a:latin typeface="Arial"/>
            </a:endParaRPr>
          </a:p>
          <a:p>
            <a:pPr marL="743760" lvl="1" indent="-285480">
              <a:lnSpc>
                <a:spcPct val="100000"/>
              </a:lnSpc>
              <a:spcBef>
                <a:spcPts val="479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Begleitung von LBS-Betrieb und LBS4-Weiterentwicklung im GBV</a:t>
            </a:r>
            <a:endParaRPr lang="de-DE" sz="1800" b="0" strike="noStrike" spc="-1">
              <a:latin typeface="Arial"/>
            </a:endParaRPr>
          </a:p>
          <a:p>
            <a:pPr marL="743760" lvl="1" indent="-285480">
              <a:lnSpc>
                <a:spcPct val="100000"/>
              </a:lnSpc>
              <a:spcBef>
                <a:spcPts val="60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Kommunikationsforum zum LBS im GBV</a:t>
            </a:r>
            <a:endParaRPr lang="de-DE" sz="1800" b="0" strike="noStrike" spc="0">
              <a:solidFill>
                <a:srgbClr val="282828"/>
              </a:solidFill>
              <a:latin typeface="Calibri"/>
              <a:ea typeface="MS PGothic"/>
            </a:endParaRPr>
          </a:p>
          <a:p>
            <a:pPr marL="743760" lvl="1" indent="-285480">
              <a:lnSpc>
                <a:spcPct val="100000"/>
              </a:lnSpc>
              <a:spcBef>
                <a:spcPts val="600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sz="1800" b="0" i="0" u="none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Begleitung der Einführung und Entwicklung von FOLIO als neues Bibliotheksmanagementsystem im GBV  (zunächst mit den Modulen zur Verwaltung elektronischer Ressourcen (ERM)</a:t>
            </a:r>
            <a:r>
              <a:rPr lang="de-DE" sz="1800" b="0" strike="noStrike" spc="0">
                <a:solidFill>
                  <a:srgbClr val="282828"/>
                </a:solidFill>
                <a:latin typeface="Calibri"/>
                <a:ea typeface="MS PGothic"/>
              </a:rPr>
              <a:t>)</a:t>
            </a:r>
            <a:endParaRPr sz="1800" b="0" i="0" u="none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743760" lvl="1" indent="-285480">
              <a:lnSpc>
                <a:spcPct val="100000"/>
              </a:lnSpc>
              <a:spcBef>
                <a:spcPts val="600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1800" b="0" strike="noStrike" spc="0">
                <a:solidFill>
                  <a:srgbClr val="282828"/>
                </a:solidFill>
                <a:latin typeface="Calibri"/>
                <a:ea typeface="MS PGothic"/>
              </a:rPr>
              <a:t>Schnittstellen (GOSSIP, DAIA/PAIA, SAP u.a.)</a:t>
            </a:r>
            <a:endParaRPr lang="de-DE" sz="1800" b="0" strike="noStrike" spc="0">
              <a:latin typeface="Arial"/>
            </a:endParaRPr>
          </a:p>
          <a:p>
            <a:pPr marL="743760" lvl="1" indent="-285480">
              <a:lnSpc>
                <a:spcPct val="100000"/>
              </a:lnSpc>
              <a:spcBef>
                <a:spcPts val="60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Reporting und Statistik</a:t>
            </a:r>
            <a:endParaRPr lang="de-DE" sz="1800" b="0" strike="noStrike" spc="-1">
              <a:latin typeface="Arial"/>
            </a:endParaRPr>
          </a:p>
          <a:p>
            <a:pPr marL="457920">
              <a:lnSpc>
                <a:spcPct val="100000"/>
              </a:lnSpc>
              <a:spcBef>
                <a:spcPts val="479"/>
              </a:spcBef>
              <a:defRPr/>
            </a:pPr>
            <a:endParaRPr lang="de-DE" sz="1800" b="0" strike="noStrike" spc="-1">
              <a:latin typeface="Arial"/>
            </a:endParaRPr>
          </a:p>
          <a:p>
            <a:pPr marL="720">
              <a:lnSpc>
                <a:spcPct val="100000"/>
              </a:lnSpc>
              <a:spcBef>
                <a:spcPts val="641"/>
              </a:spcBef>
              <a:defRPr/>
            </a:pPr>
            <a:r>
              <a:rPr lang="de-DE" sz="1800" b="1" strike="noStrike" spc="-1">
                <a:solidFill>
                  <a:srgbClr val="282828"/>
                </a:solidFill>
                <a:latin typeface="Calibri"/>
                <a:ea typeface="MS PGothic"/>
              </a:rPr>
              <a:t>Sitzungen:</a:t>
            </a:r>
            <a:endParaRPr lang="de-DE" sz="1800" b="0" strike="noStrike" spc="-1">
              <a:latin typeface="Arial"/>
            </a:endParaRPr>
          </a:p>
          <a:p>
            <a:pPr marL="457920">
              <a:spcBef>
                <a:spcPts val="439"/>
              </a:spcBef>
              <a:defRPr/>
            </a:pP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69. Sitzung 08.06.2021 (Online-Meeting)</a:t>
            </a:r>
            <a:endParaRPr/>
          </a:p>
          <a:p>
            <a:pPr marL="457920">
              <a:spcBef>
                <a:spcPts val="439"/>
              </a:spcBef>
              <a:defRPr/>
            </a:pP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68. Sitzung 14.04.2021 (Online-Meeting)</a:t>
            </a:r>
            <a:endParaRPr/>
          </a:p>
          <a:p>
            <a:pPr marL="457920">
              <a:spcBef>
                <a:spcPts val="439"/>
              </a:spcBef>
              <a:defRPr/>
            </a:pP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67. Sitzung 02.02.2020 (Online-Meeting)</a:t>
            </a:r>
            <a:endParaRPr/>
          </a:p>
          <a:p>
            <a:pPr marL="457920">
              <a:spcBef>
                <a:spcPts val="439"/>
              </a:spcBef>
              <a:defRPr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66. </a:t>
            </a: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Sitzung </a:t>
            </a: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03</a:t>
            </a: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.12.2020 </a:t>
            </a: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(Online-Meeting)</a:t>
            </a:r>
            <a:endParaRPr/>
          </a:p>
          <a:p>
            <a:pPr marL="457920">
              <a:spcBef>
                <a:spcPts val="439"/>
              </a:spcBef>
              <a:defRPr/>
            </a:pP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65. Sitzung 20.10.2020 </a:t>
            </a: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(Online-Meeting)</a:t>
            </a:r>
            <a:endParaRPr/>
          </a:p>
          <a:p>
            <a:pPr marL="457920">
              <a:lnSpc>
                <a:spcPct val="100000"/>
              </a:lnSpc>
              <a:spcBef>
                <a:spcPts val="439"/>
              </a:spcBef>
              <a:defRPr/>
            </a:pPr>
            <a:endParaRPr lang="de-DE" sz="1800" b="0" strike="noStrike" spc="-1">
              <a:latin typeface="Arial"/>
            </a:endParaRPr>
          </a:p>
          <a:p>
            <a:pPr>
              <a:lnSpc>
                <a:spcPct val="100000"/>
              </a:lnSpc>
              <a:defRPr/>
            </a:pPr>
            <a:endParaRPr lang="de-DE" sz="1800" b="0" strike="noStrike" spc="-1">
              <a:latin typeface="Arial"/>
            </a:endParaRPr>
          </a:p>
        </p:txBody>
      </p:sp>
      <p:sp>
        <p:nvSpPr>
          <p:cNvPr id="6" name="CustomShape 3" hidden="0"/>
          <p:cNvSpPr/>
          <p:nvPr isPhoto="0" userDrawn="0"/>
        </p:nvSpPr>
        <p:spPr bwMode="auto">
          <a:xfrm>
            <a:off x="8724960" y="5551560"/>
            <a:ext cx="506880" cy="2624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  <a:defRPr/>
            </a:pPr>
            <a:fld id="{C70A5009-7E0F-4B6C-8B7D-1073A661CD06}" type="slidenum">
              <a:rPr lang="de-DE" sz="1200" b="0" strike="noStrike" spc="-1">
                <a:solidFill>
                  <a:srgbClr val="FFFFFF"/>
                </a:solidFill>
                <a:latin typeface="Calibri"/>
                <a:ea typeface="MS PGothic"/>
              </a:rPr>
              <a:t/>
            </a:fld>
            <a:endParaRPr lang="de-DE" sz="1200" b="0" strike="noStrike" spc="-1">
              <a:latin typeface="Arial"/>
            </a:endParaRPr>
          </a:p>
        </p:txBody>
      </p:sp>
      <p:sp>
        <p:nvSpPr>
          <p:cNvPr id="7" name="CustomShape 4" hidden="0"/>
          <p:cNvSpPr/>
          <p:nvPr isPhoto="0" userDrawn="0"/>
        </p:nvSpPr>
        <p:spPr bwMode="auto">
          <a:xfrm>
            <a:off x="0" y="6458039"/>
            <a:ext cx="9142920" cy="3085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0" rIns="9000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 GBV-Verbundkonferenz </a:t>
            </a: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2021</a:t>
            </a:r>
            <a:endParaRPr lang="de-DE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 hidden="0"/>
          <p:cNvSpPr/>
          <p:nvPr isPhoto="0" userDrawn="0"/>
        </p:nvSpPr>
        <p:spPr bwMode="auto">
          <a:xfrm>
            <a:off x="2808000" y="6480000"/>
            <a:ext cx="34473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defRPr/>
            </a:pP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GBV-Verbundkonferenz </a:t>
            </a: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2021</a:t>
            </a:r>
            <a:endParaRPr lang="de-DE" sz="1800" b="0" strike="noStrike" spc="-1">
              <a:latin typeface="Arial"/>
            </a:endParaRPr>
          </a:p>
        </p:txBody>
      </p:sp>
      <p:pic>
        <p:nvPicPr>
          <p:cNvPr id="5" name="Grafik 173" hidden="0"/>
          <p:cNvPicPr/>
          <p:nvPr isPhoto="0" userDrawn="0"/>
        </p:nvPicPr>
        <p:blipFill>
          <a:blip r:embed="rId2"/>
          <a:stretch/>
        </p:blipFill>
        <p:spPr bwMode="auto">
          <a:xfrm>
            <a:off x="648000" y="1512000"/>
            <a:ext cx="7559280" cy="4400640"/>
          </a:xfrm>
          <a:prstGeom prst="rect">
            <a:avLst/>
          </a:prstGeom>
          <a:ln>
            <a:noFill/>
          </a:ln>
        </p:spPr>
      </p:pic>
      <p:sp>
        <p:nvSpPr>
          <p:cNvPr id="6" name="CustomShape 2" hidden="0"/>
          <p:cNvSpPr/>
          <p:nvPr isPhoto="0" userDrawn="0"/>
        </p:nvSpPr>
        <p:spPr bwMode="auto">
          <a:xfrm>
            <a:off x="457200" y="181440"/>
            <a:ext cx="8228520" cy="1328759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  <a:defRPr/>
            </a:pPr>
            <a:r>
              <a:rPr lang="de-DE"/>
              <a:t>Nach wie vor:</a:t>
            </a:r>
            <a:br>
              <a:rPr/>
            </a:br>
            <a:r>
              <a:rPr lang="de-DE" sz="2200" b="1" strike="noStrike" spc="-1">
                <a:solidFill>
                  <a:srgbClr val="1B1B1B"/>
                </a:solidFill>
                <a:latin typeface="Calibri"/>
                <a:ea typeface="MS PGothic"/>
              </a:rPr>
              <a:t>Videokonferenzen statt Präsenztreffen</a:t>
            </a:r>
            <a:br>
              <a:rPr/>
            </a:br>
            <a:r>
              <a:rPr lang="de-DE" sz="2400" b="0" strike="noStrike" spc="-1">
                <a:solidFill>
                  <a:srgbClr val="474747"/>
                </a:solidFill>
                <a:latin typeface="Calibri"/>
                <a:ea typeface="MS PGothic"/>
              </a:rPr>
              <a:t>  </a:t>
            </a:r>
            <a:endParaRPr lang="de-DE" sz="24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 hidden="0"/>
          <p:cNvSpPr/>
          <p:nvPr isPhoto="0" userDrawn="0"/>
        </p:nvSpPr>
        <p:spPr bwMode="auto">
          <a:xfrm>
            <a:off x="457200" y="225360"/>
            <a:ext cx="8228520" cy="67680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  <a:defRPr/>
            </a:pPr>
            <a:r>
              <a:rPr lang="de-DE" sz="2600" b="0" strike="noStrike" spc="-1">
                <a:solidFill>
                  <a:srgbClr val="5981C1"/>
                </a:solidFill>
                <a:latin typeface="Calibri"/>
                <a:ea typeface="MS PGothic"/>
              </a:rPr>
              <a:t>Verbesserung von Kommunikation und Kollaboration</a:t>
            </a:r>
            <a:endParaRPr sz="2600" b="0" strike="noStrike" spc="-1">
              <a:latin typeface="Arial"/>
            </a:endParaRPr>
          </a:p>
        </p:txBody>
      </p:sp>
      <p:sp>
        <p:nvSpPr>
          <p:cNvPr id="5" name="CustomShape 2" hidden="0"/>
          <p:cNvSpPr/>
          <p:nvPr isPhoto="0" userDrawn="0"/>
        </p:nvSpPr>
        <p:spPr bwMode="auto">
          <a:xfrm>
            <a:off x="123120" y="1001160"/>
            <a:ext cx="8228520" cy="51238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 marL="457920">
              <a:lnSpc>
                <a:spcPct val="100000"/>
              </a:lnSpc>
              <a:spcBef>
                <a:spcPts val="641"/>
              </a:spcBef>
              <a:defRPr/>
            </a:pPr>
            <a:r>
              <a:rPr lang="de-DE" sz="1800" b="1" strike="noStrike" spc="-1">
                <a:solidFill>
                  <a:srgbClr val="282828"/>
                </a:solidFill>
                <a:latin typeface="Calibri"/>
                <a:ea typeface="MS PGothic"/>
              </a:rPr>
              <a:t>Weiterentwicklung der Arbeit in der FAG-LG</a:t>
            </a:r>
            <a:endParaRPr lang="de-DE" sz="1800" b="0" strike="noStrike" spc="-1">
              <a:latin typeface="Arial"/>
            </a:endParaRPr>
          </a:p>
          <a:p>
            <a:pPr marL="1200960" lvl="2" indent="-28548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Kommunikation über Instant Messenger (Slack)</a:t>
            </a:r>
            <a:endParaRPr lang="de-DE" sz="1800" b="0" strike="noStrike" spc="-1">
              <a:latin typeface="Arial"/>
            </a:endParaRPr>
          </a:p>
          <a:p>
            <a:pPr marL="1200960" lvl="2" indent="-28548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pc="0">
                <a:solidFill>
                  <a:srgbClr val="282828"/>
                </a:solidFill>
                <a:latin typeface="Calibri"/>
                <a:ea typeface="MS PGothic"/>
              </a:rPr>
              <a:t>Nutzung von </a:t>
            </a:r>
            <a:r>
              <a:rPr lang="de-DE" spc="0">
                <a:solidFill>
                  <a:srgbClr val="282828"/>
                </a:solidFill>
                <a:latin typeface="Calibri"/>
                <a:ea typeface="MS PGothic"/>
              </a:rPr>
              <a:t>Nextcloud</a:t>
            </a:r>
            <a:r>
              <a:rPr lang="de-DE" spc="0">
                <a:solidFill>
                  <a:srgbClr val="282828"/>
                </a:solidFill>
                <a:latin typeface="Calibri"/>
                <a:ea typeface="MS PGothic"/>
              </a:rPr>
              <a:t> für die FAG-interne </a:t>
            </a:r>
            <a:r>
              <a:rPr lang="de-DE" spc="0">
                <a:solidFill>
                  <a:srgbClr val="282828"/>
                </a:solidFill>
                <a:latin typeface="Calibri"/>
                <a:ea typeface="MS PGothic"/>
              </a:rPr>
              <a:t>Arbeit</a:t>
            </a:r>
            <a:endParaRPr lang="de-DE" sz="1800" b="0" strike="noStrike" spc="0">
              <a:solidFill>
                <a:srgbClr val="282828"/>
              </a:solidFill>
              <a:latin typeface="Calibri"/>
              <a:ea typeface="MS PGothic"/>
            </a:endParaRPr>
          </a:p>
          <a:p>
            <a:pPr marL="1200960" lvl="2" indent="-285480">
              <a:lnSpc>
                <a:spcPct val="100000"/>
              </a:lnSpc>
              <a:spcBef>
                <a:spcPts val="640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1800" b="0" strike="noStrike" spc="0">
                <a:solidFill>
                  <a:srgbClr val="282828"/>
                </a:solidFill>
                <a:latin typeface="Calibri"/>
                <a:ea typeface="MS PGothic"/>
              </a:rPr>
              <a:t>Berichte und Protokollentwurf </a:t>
            </a: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werden bereits im Vorfeld der Sitzungen zur gemeinsamen Bearbeitung bereit </a:t>
            </a: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gestellt</a:t>
            </a:r>
            <a:endParaRPr/>
          </a:p>
          <a:p>
            <a:pPr marL="1200960" lvl="2" indent="-28548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Kurze Meetings vormittags</a:t>
            </a:r>
            <a:endParaRPr lang="de-DE" spc="-1">
              <a:solidFill>
                <a:srgbClr val="282828"/>
              </a:solidFill>
              <a:latin typeface="Calibri"/>
              <a:ea typeface="MS PGothic"/>
            </a:endParaRPr>
          </a:p>
          <a:p>
            <a:pPr marL="457920">
              <a:lnSpc>
                <a:spcPct val="100000"/>
              </a:lnSpc>
              <a:spcBef>
                <a:spcPts val="1199"/>
              </a:spcBef>
              <a:defRPr/>
            </a:pPr>
            <a:r>
              <a:rPr lang="de-DE" sz="1800" b="1" strike="noStrike" spc="-1">
                <a:solidFill>
                  <a:srgbClr val="282828"/>
                </a:solidFill>
                <a:latin typeface="Calibri"/>
                <a:ea typeface="MS PGothic"/>
              </a:rPr>
              <a:t>Optimierung der Information der GBV-Verbundbibliotheken</a:t>
            </a:r>
            <a:endParaRPr lang="de-DE" sz="1800" b="0" strike="noStrike" spc="-1">
              <a:latin typeface="Arial"/>
            </a:endParaRPr>
          </a:p>
          <a:p>
            <a:pPr marL="1200960" lvl="2" indent="-28548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Die LBS-Liste wird informiert, sobald das neu erstellte Protokoll veröffentlicht ist.</a:t>
            </a:r>
            <a:endParaRPr lang="de-DE" sz="1800" b="0" strike="noStrike" spc="-1">
              <a:latin typeface="Arial"/>
            </a:endParaRPr>
          </a:p>
          <a:p>
            <a:pPr marL="1200960" lvl="2" indent="-28548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Die wichtigsten Punkte der Treffen werden in kurzen Management-</a:t>
            </a: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Summaries</a:t>
            </a: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 zusammengefasst und an die Verbundbibliotheken verteilt.</a:t>
            </a:r>
            <a:endParaRPr/>
          </a:p>
          <a:p>
            <a:pPr>
              <a:lnSpc>
                <a:spcPct val="100000"/>
              </a:lnSpc>
              <a:defRPr/>
            </a:pPr>
            <a:endParaRPr lang="de-DE" sz="1800" b="0" strike="noStrike" spc="-1">
              <a:latin typeface="Arial"/>
            </a:endParaRPr>
          </a:p>
        </p:txBody>
      </p:sp>
      <p:sp>
        <p:nvSpPr>
          <p:cNvPr id="6" name="CustomShape 3" hidden="0"/>
          <p:cNvSpPr/>
          <p:nvPr isPhoto="0" userDrawn="0"/>
        </p:nvSpPr>
        <p:spPr bwMode="auto">
          <a:xfrm>
            <a:off x="8724960" y="5551560"/>
            <a:ext cx="506880" cy="2624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  <a:defRPr/>
            </a:pPr>
            <a:fld id="{BCD7FC57-3149-478A-83B0-945EF438A6B4}" type="slidenum">
              <a:rPr lang="de-DE" sz="1200" b="0" strike="noStrike" spc="-1">
                <a:solidFill>
                  <a:srgbClr val="FFFFFF"/>
                </a:solidFill>
                <a:latin typeface="Calibri"/>
                <a:ea typeface="MS PGothic"/>
              </a:rPr>
              <a:t/>
            </a:fld>
            <a:endParaRPr lang="de-DE" sz="1200" b="0" strike="noStrike" spc="-1">
              <a:latin typeface="Arial"/>
            </a:endParaRPr>
          </a:p>
        </p:txBody>
      </p:sp>
      <p:sp>
        <p:nvSpPr>
          <p:cNvPr id="7" name="CustomShape 4" hidden="0"/>
          <p:cNvSpPr/>
          <p:nvPr isPhoto="0" userDrawn="0"/>
        </p:nvSpPr>
        <p:spPr bwMode="auto">
          <a:xfrm>
            <a:off x="0" y="6458039"/>
            <a:ext cx="9142920" cy="3085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0" rIns="9000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 GBV-Verbundkonferenz </a:t>
            </a: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2021</a:t>
            </a:r>
            <a:endParaRPr lang="de-DE" sz="1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 hidden="0"/>
          <p:cNvSpPr/>
          <p:nvPr isPhoto="0" userDrawn="0"/>
        </p:nvSpPr>
        <p:spPr bwMode="auto">
          <a:xfrm>
            <a:off x="457200" y="225360"/>
            <a:ext cx="8228520" cy="938879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  <a:defRPr/>
            </a:pPr>
            <a:r>
              <a:rPr lang="de-DE" sz="3600" b="0" strike="noStrike" spc="-1">
                <a:solidFill>
                  <a:srgbClr val="5981C1"/>
                </a:solidFill>
                <a:latin typeface="Calibri"/>
                <a:ea typeface="MS PGothic"/>
              </a:rPr>
              <a:t>Das aktuelle LBS</a:t>
            </a:r>
            <a:endParaRPr lang="de-DE" sz="3600" b="0" strike="noStrike" spc="-1">
              <a:latin typeface="Arial"/>
            </a:endParaRPr>
          </a:p>
        </p:txBody>
      </p:sp>
      <p:sp>
        <p:nvSpPr>
          <p:cNvPr id="5" name="CustomShape 2" hidden="0"/>
          <p:cNvSpPr/>
          <p:nvPr isPhoto="0" userDrawn="0"/>
        </p:nvSpPr>
        <p:spPr bwMode="auto">
          <a:xfrm>
            <a:off x="457200" y="1235160"/>
            <a:ext cx="8228520" cy="48898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 marL="458280" lvl="1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defRPr/>
            </a:pPr>
            <a:r>
              <a:rPr lang="de-DE" b="1" spc="-1">
                <a:solidFill>
                  <a:srgbClr val="282828"/>
                </a:solidFill>
                <a:latin typeface="Calibri"/>
                <a:ea typeface="MS PGothic"/>
              </a:rPr>
              <a:t>FAG-LG</a:t>
            </a:r>
            <a:endParaRPr lang="de-DE" sz="1800" b="1" strike="noStrike" spc="-1">
              <a:solidFill>
                <a:srgbClr val="282828"/>
              </a:solidFill>
              <a:latin typeface="Calibri"/>
              <a:ea typeface="MS PGothic"/>
            </a:endParaRPr>
          </a:p>
          <a:p>
            <a:pPr marL="1200960" lvl="2" indent="-285480">
              <a:spcBef>
                <a:spcPts val="64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b="0" strike="noStrike" spc="-1">
                <a:solidFill>
                  <a:srgbClr val="282828"/>
                </a:solidFill>
                <a:latin typeface="Calibri"/>
                <a:ea typeface="MS PGothic"/>
              </a:rPr>
              <a:t>Begleitung </a:t>
            </a:r>
            <a:r>
              <a:rPr lang="de-DE" b="0" strike="noStrike" spc="-1">
                <a:solidFill>
                  <a:srgbClr val="282828"/>
                </a:solidFill>
                <a:latin typeface="Calibri"/>
                <a:ea typeface="MS PGothic"/>
              </a:rPr>
              <a:t>der Entwicklung, Feedback zu Berichten der </a:t>
            </a:r>
            <a:r>
              <a:rPr lang="de-DE" b="0" strike="noStrike" spc="-1">
                <a:solidFill>
                  <a:srgbClr val="282828"/>
                </a:solidFill>
                <a:latin typeface="Calibri"/>
                <a:ea typeface="MS PGothic"/>
              </a:rPr>
              <a:t>VZG.</a:t>
            </a:r>
            <a:endParaRPr lang="de-DE" b="0" strike="noStrike" spc="-1">
              <a:latin typeface="Arial"/>
            </a:endParaRPr>
          </a:p>
          <a:p>
            <a:pPr marL="1200960" lvl="2" indent="-285480">
              <a:spcBef>
                <a:spcPts val="64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b="0" strike="noStrike" spc="-1">
                <a:solidFill>
                  <a:srgbClr val="282828"/>
                </a:solidFill>
                <a:latin typeface="Calibri"/>
                <a:ea typeface="MS PGothic"/>
              </a:rPr>
              <a:t>Koordination des Inputs </a:t>
            </a: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aller Verbundbibliotheken zur neuen Web-Oberfläche (LBS4 Version 2.12.2).</a:t>
            </a:r>
            <a:endParaRPr lang="de-DE" spc="-1">
              <a:solidFill>
                <a:srgbClr val="282828"/>
              </a:solidFill>
              <a:latin typeface="Calibri"/>
              <a:ea typeface="MS PGothic"/>
            </a:endParaRPr>
          </a:p>
          <a:p>
            <a:pPr marL="458280" lvl="1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defRPr/>
            </a:pPr>
            <a:r>
              <a:rPr lang="de-DE" sz="1800" b="1" strike="noStrike" spc="-1">
                <a:solidFill>
                  <a:srgbClr val="282828"/>
                </a:solidFill>
                <a:latin typeface="Calibri"/>
                <a:ea typeface="MS PGothic"/>
              </a:rPr>
              <a:t>Status des LBS4</a:t>
            </a:r>
            <a:endParaRPr lang="de-DE" sz="1800" b="1" strike="noStrike" spc="-1">
              <a:latin typeface="Arial"/>
            </a:endParaRPr>
          </a:p>
          <a:p>
            <a:pPr marL="1200960" lvl="2" indent="-285480">
              <a:spcBef>
                <a:spcPts val="560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pc="0">
                <a:solidFill>
                  <a:srgbClr val="282828"/>
                </a:solidFill>
                <a:latin typeface="Calibri"/>
                <a:ea typeface="MS PGothic"/>
              </a:rPr>
              <a:t>Die browserunabhängige LBS4 </a:t>
            </a: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Version 2.12.2 </a:t>
            </a: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(unter Solaris mit optional nutzbarer alter Oberfläche) ist nahezu vollständig im Verbund </a:t>
            </a: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ausgeliefert. Ebenso mehrere Updates zum OPAC.</a:t>
            </a:r>
            <a:endParaRPr lang="de-DE" spc="0">
              <a:solidFill>
                <a:srgbClr val="282828"/>
              </a:solidFill>
              <a:latin typeface="Calibri"/>
              <a:ea typeface="MS PGothic"/>
            </a:endParaRPr>
          </a:p>
          <a:p>
            <a:pPr marL="1200960" lvl="2" indent="-285480">
              <a:spcBef>
                <a:spcPts val="56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b="0" strike="noStrike" spc="-1">
                <a:solidFill>
                  <a:srgbClr val="282828"/>
                </a:solidFill>
                <a:latin typeface="Calibri"/>
                <a:ea typeface="MS PGothic"/>
              </a:rPr>
              <a:t>Der Umstieg auf LBS4 unter Linux wird </a:t>
            </a: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ab Herbst 20</a:t>
            </a:r>
            <a:r>
              <a:rPr lang="de-DE" b="0" strike="noStrike" spc="-1">
                <a:solidFill>
                  <a:srgbClr val="282828"/>
                </a:solidFill>
                <a:latin typeface="Calibri"/>
                <a:ea typeface="MS PGothic"/>
              </a:rPr>
              <a:t>21 </a:t>
            </a:r>
            <a:r>
              <a:rPr lang="de-DE" b="0" strike="noStrike" spc="-1">
                <a:solidFill>
                  <a:srgbClr val="282828"/>
                </a:solidFill>
                <a:latin typeface="Calibri"/>
                <a:ea typeface="MS PGothic"/>
              </a:rPr>
              <a:t>umgesetzt</a:t>
            </a:r>
            <a:r>
              <a:rPr lang="de-DE" b="0" strike="noStrike" spc="-1">
                <a:solidFill>
                  <a:srgbClr val="282828"/>
                </a:solidFill>
                <a:latin typeface="Calibri"/>
                <a:ea typeface="MS PGothic"/>
              </a:rPr>
              <a:t>. </a:t>
            </a:r>
            <a:endParaRPr lang="de-DE" b="0" strike="noStrike" spc="0">
              <a:solidFill>
                <a:srgbClr val="282828"/>
              </a:solidFill>
              <a:latin typeface="Calibri"/>
              <a:ea typeface="MS PGothic"/>
            </a:endParaRPr>
          </a:p>
          <a:p>
            <a:pPr marL="1601009" lvl="3" indent="-285480">
              <a:spcBef>
                <a:spcPts val="560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1600" b="0" strike="noStrike" spc="0">
                <a:solidFill>
                  <a:srgbClr val="282828"/>
                </a:solidFill>
                <a:latin typeface="Calibri"/>
                <a:ea typeface="MS PGothic"/>
              </a:rPr>
              <a:t>Umfangreiche technische Vorarbeiten wurden in 2021 in der VZG geleistet.</a:t>
            </a:r>
            <a:endParaRPr sz="1600"/>
          </a:p>
          <a:p>
            <a:pPr marL="1600200" lvl="3" indent="-285750">
              <a:buFont typeface="Arial"/>
              <a:buChar char="•"/>
              <a:defRPr/>
            </a:pPr>
            <a:r>
              <a:rPr lang="de-DE" sz="1600" b="0" i="0" u="none" strike="noStrike" cap="non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Die Umstellung der Erfassung lokaler Katalogisate (L-Sätze) im LBS (CAT4) auf die Erfassung in K10plus (Lax-Sätze) wird wieder aufgenommen.</a:t>
            </a:r>
            <a:endParaRPr lang="de-DE" sz="1600" b="0" i="0" u="none" strike="noStrike" cap="none" spc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1600200" lvl="3" indent="-285750">
              <a:buFont typeface="Arial"/>
              <a:buChar char="•"/>
              <a:defRPr/>
            </a:pPr>
            <a:r>
              <a:rPr lang="de-DE" sz="1600" b="0" i="0" u="none" strike="noStrike" cap="non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Die Ablösung von LBS3-basierten Schnittstellen ist in Arbeit (LOAN, GOSSIP)</a:t>
            </a:r>
            <a:endParaRPr sz="1600" b="0" i="0" u="none" strike="noStrike" cap="none" spc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marL="1200150" lvl="2" indent="-285750">
              <a:buFont typeface="Arial"/>
              <a:buChar char="•"/>
              <a:defRPr/>
            </a:pPr>
            <a:r>
              <a:rPr lang="de-DE" sz="1800" b="0" i="0" u="none" strike="noStrike" cap="none" spc="0">
                <a:solidFill>
                  <a:srgbClr val="282828"/>
                </a:solidFill>
                <a:latin typeface="Calibri"/>
                <a:ea typeface="MS PGothic"/>
                <a:cs typeface="Calibri"/>
              </a:rPr>
              <a:t>Ausblick: mit </a:t>
            </a:r>
            <a:r>
              <a:rPr lang="de-DE" sz="1800" b="0" i="0" u="none" strike="noStrike" cap="none" spc="0">
                <a:solidFill>
                  <a:srgbClr val="282828"/>
                </a:solidFill>
                <a:latin typeface="Calibri"/>
                <a:ea typeface="MS PGothic"/>
                <a:cs typeface="Calibri"/>
              </a:rPr>
              <a:t>der nur unter Linux einsetzbaren LBS4-Version 2.13 wird </a:t>
            </a:r>
            <a:r>
              <a:rPr lang="de-DE" sz="1800" b="0" i="0" u="none" strike="noStrike" cap="none" spc="0">
                <a:solidFill>
                  <a:srgbClr val="282828"/>
                </a:solidFill>
                <a:latin typeface="Calibri"/>
                <a:ea typeface="MS PGothic"/>
                <a:cs typeface="Calibri"/>
              </a:rPr>
              <a:t>eine </a:t>
            </a:r>
            <a:r>
              <a:rPr lang="de-DE" sz="1800" b="0" i="0" u="none" strike="noStrike" cap="none" spc="0">
                <a:solidFill>
                  <a:srgbClr val="282828"/>
                </a:solidFill>
                <a:latin typeface="Calibri"/>
                <a:ea typeface="MS PGothic"/>
                <a:cs typeface="Calibri"/>
              </a:rPr>
              <a:t>offizielle neue OPAC-Version 8.4 veröffentlicht.</a:t>
            </a:r>
            <a:endParaRPr lang="de-DE"/>
          </a:p>
          <a:p>
            <a:pPr marL="285750" indent="-285750">
              <a:lnSpc>
                <a:spcPct val="100000"/>
              </a:lnSpc>
              <a:spcBef>
                <a:spcPts val="641"/>
              </a:spcBef>
              <a:buFont typeface="Arial"/>
              <a:buChar char="•"/>
              <a:defRPr/>
            </a:pPr>
            <a:endParaRPr lang="de-DE" sz="1800" b="0" strike="noStrike" spc="-1">
              <a:latin typeface="Arial"/>
            </a:endParaRPr>
          </a:p>
        </p:txBody>
      </p:sp>
      <p:sp>
        <p:nvSpPr>
          <p:cNvPr id="6" name="CustomShape 3" hidden="0"/>
          <p:cNvSpPr/>
          <p:nvPr isPhoto="0" userDrawn="0"/>
        </p:nvSpPr>
        <p:spPr bwMode="auto">
          <a:xfrm>
            <a:off x="0" y="6458039"/>
            <a:ext cx="9142920" cy="3085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0" rIns="9000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GBV-Verbundkonferenz </a:t>
            </a: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2021</a:t>
            </a:r>
            <a:endParaRPr lang="de-DE" sz="1800" b="0" strike="noStrike" spc="-1">
              <a:latin typeface="Arial"/>
            </a:endParaRPr>
          </a:p>
        </p:txBody>
      </p:sp>
      <p:sp>
        <p:nvSpPr>
          <p:cNvPr id="7" name="CustomShape 4" hidden="0"/>
          <p:cNvSpPr/>
          <p:nvPr isPhoto="0" userDrawn="0"/>
        </p:nvSpPr>
        <p:spPr bwMode="auto">
          <a:xfrm>
            <a:off x="8724960" y="5551560"/>
            <a:ext cx="506880" cy="2624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  <a:defRPr/>
            </a:pPr>
            <a:fld id="{D9534583-70E7-4247-91EF-E2F3D8F3649F}" type="slidenum">
              <a:rPr lang="de-DE" sz="1200" b="0" strike="noStrike" spc="-1">
                <a:solidFill>
                  <a:srgbClr val="FFFFFF"/>
                </a:solidFill>
                <a:latin typeface="Calibri"/>
                <a:ea typeface="MS PGothic"/>
              </a:rPr>
              <a:t/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 hidden="0"/>
          <p:cNvSpPr/>
          <p:nvPr isPhoto="0" userDrawn="0"/>
        </p:nvSpPr>
        <p:spPr bwMode="auto">
          <a:xfrm>
            <a:off x="457200" y="1257480"/>
            <a:ext cx="8228520" cy="44254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80000"/>
              </a:lnSpc>
              <a:defRPr/>
            </a:pPr>
            <a:endParaRPr lang="de-DE" sz="1800" b="0" strike="noStrike" spc="-1">
              <a:latin typeface="Arial"/>
            </a:endParaRPr>
          </a:p>
        </p:txBody>
      </p:sp>
      <p:sp>
        <p:nvSpPr>
          <p:cNvPr id="5" name="CustomShape 2" hidden="0"/>
          <p:cNvSpPr/>
          <p:nvPr isPhoto="0" userDrawn="0"/>
        </p:nvSpPr>
        <p:spPr bwMode="auto">
          <a:xfrm>
            <a:off x="8724960" y="5551560"/>
            <a:ext cx="506880" cy="2624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  <a:defRPr/>
            </a:pPr>
            <a:fld id="{E293293F-814A-4E1B-9BD0-8CCF83E104A9}" type="slidenum">
              <a:rPr lang="de-DE" sz="1200" b="0" strike="noStrike" spc="-1">
                <a:solidFill>
                  <a:srgbClr val="FFFFFF"/>
                </a:solidFill>
                <a:latin typeface="Calibri"/>
                <a:ea typeface="MS PGothic"/>
              </a:rPr>
              <a:t/>
            </a:fld>
            <a:endParaRPr lang="de-DE" sz="1200" b="0" strike="noStrike" spc="-1">
              <a:latin typeface="Arial"/>
            </a:endParaRPr>
          </a:p>
        </p:txBody>
      </p:sp>
      <p:sp>
        <p:nvSpPr>
          <p:cNvPr id="6" name="CustomShape 3" hidden="0"/>
          <p:cNvSpPr/>
          <p:nvPr isPhoto="0" userDrawn="0"/>
        </p:nvSpPr>
        <p:spPr bwMode="auto">
          <a:xfrm>
            <a:off x="0" y="6458039"/>
            <a:ext cx="9142920" cy="3085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0" rIns="9000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GBV-Verbundkonferenz </a:t>
            </a: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2021</a:t>
            </a:r>
            <a:endParaRPr lang="de-DE" sz="1800" b="0" strike="noStrike" spc="-1">
              <a:latin typeface="Arial"/>
            </a:endParaRPr>
          </a:p>
        </p:txBody>
      </p:sp>
      <p:sp>
        <p:nvSpPr>
          <p:cNvPr id="7" name="CustomShape 4" hidden="0"/>
          <p:cNvSpPr/>
          <p:nvPr isPhoto="0" userDrawn="0"/>
        </p:nvSpPr>
        <p:spPr bwMode="auto">
          <a:xfrm>
            <a:off x="457200" y="225360"/>
            <a:ext cx="8228520" cy="1032119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  <a:defRPr/>
            </a:pPr>
            <a:endParaRPr lang="de-DE" sz="2300" b="1" spc="-1">
              <a:solidFill>
                <a:srgbClr val="5981C1"/>
              </a:solidFill>
              <a:latin typeface="Calibri"/>
              <a:ea typeface="MS PGothic"/>
            </a:endParaRPr>
          </a:p>
          <a:p>
            <a:pPr>
              <a:lnSpc>
                <a:spcPct val="100000"/>
              </a:lnSpc>
              <a:defRPr/>
            </a:pPr>
            <a:endParaRPr lang="de-DE" sz="2300" b="1" spc="-1">
              <a:solidFill>
                <a:srgbClr val="5981C1"/>
              </a:solidFill>
              <a:latin typeface="Calibri"/>
              <a:ea typeface="MS PGothic"/>
            </a:endParaRPr>
          </a:p>
          <a:p>
            <a:pPr>
              <a:lnSpc>
                <a:spcPct val="100000"/>
              </a:lnSpc>
              <a:defRPr/>
            </a:pPr>
            <a:r>
              <a:rPr lang="de-DE" sz="3600" spc="-1">
                <a:solidFill>
                  <a:srgbClr val="5981C1"/>
                </a:solidFill>
                <a:latin typeface="Calibri"/>
                <a:ea typeface="MS PGothic"/>
              </a:rPr>
              <a:t>E-Rechnungen </a:t>
            </a:r>
            <a:r>
              <a:rPr lang="de-DE" sz="3600" spc="-1">
                <a:solidFill>
                  <a:srgbClr val="5981C1"/>
                </a:solidFill>
                <a:latin typeface="Calibri"/>
                <a:ea typeface="MS PGothic"/>
              </a:rPr>
              <a:t>im </a:t>
            </a:r>
            <a:r>
              <a:rPr lang="de-DE" sz="3600" spc="-1">
                <a:solidFill>
                  <a:srgbClr val="5981C1"/>
                </a:solidFill>
                <a:latin typeface="Calibri"/>
                <a:ea typeface="MS PGothic"/>
              </a:rPr>
              <a:t>Zusammenspiel </a:t>
            </a:r>
            <a:r>
              <a:rPr lang="de-DE" sz="3600" spc="-1">
                <a:solidFill>
                  <a:srgbClr val="5981C1"/>
                </a:solidFill>
                <a:latin typeface="Calibri"/>
                <a:ea typeface="MS PGothic"/>
              </a:rPr>
              <a:t>mit LBS4</a:t>
            </a:r>
            <a:endParaRPr/>
          </a:p>
          <a:p>
            <a:pPr>
              <a:lnSpc>
                <a:spcPct val="100000"/>
              </a:lnSpc>
              <a:defRPr/>
            </a:pPr>
            <a:endParaRPr lang="de-DE" sz="2300" b="1" strike="noStrike" spc="-1">
              <a:solidFill>
                <a:srgbClr val="5981C1"/>
              </a:solidFill>
              <a:latin typeface="Calibri"/>
              <a:ea typeface="MS PGothic"/>
            </a:endParaRPr>
          </a:p>
          <a:p>
            <a:pPr>
              <a:lnSpc>
                <a:spcPct val="100000"/>
              </a:lnSpc>
              <a:defRPr/>
            </a:pPr>
            <a:endParaRPr lang="de-DE" sz="2300" b="0" strike="noStrike" spc="-1">
              <a:latin typeface="Arial"/>
            </a:endParaRPr>
          </a:p>
        </p:txBody>
      </p:sp>
      <p:sp>
        <p:nvSpPr>
          <p:cNvPr id="8" name="Textfeld 1" hidden="0"/>
          <p:cNvSpPr>
            <a:spLocks noAdjustHandles="0" noChangeArrowheads="0"/>
          </p:cNvSpPr>
          <p:nvPr isPhoto="0" userDrawn="0"/>
        </p:nvSpPr>
        <p:spPr bwMode="auto">
          <a:xfrm>
            <a:off x="683568" y="1257480"/>
            <a:ext cx="7776971" cy="5852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de-DE"/>
          </a:p>
          <a:p>
            <a:pPr marL="285750" indent="-285750">
              <a:buFont typeface="Arial"/>
              <a:buChar char="•"/>
              <a:defRPr/>
            </a:pP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Sammlung von Konzepten und Dokumenten von </a:t>
            </a: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Verbundbibliotheken </a:t>
            </a: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an einer zentralen Stelle (</a:t>
            </a: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Nextcloud</a:t>
            </a: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)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endParaRPr lang="de-DE" spc="-1">
              <a:solidFill>
                <a:srgbClr val="282828"/>
              </a:solidFill>
              <a:latin typeface="Calibri"/>
              <a:ea typeface="MS PGothic"/>
            </a:endParaRPr>
          </a:p>
          <a:p>
            <a:pPr marL="285750" indent="-285750">
              <a:buFont typeface="Arial"/>
              <a:buChar char="•"/>
              <a:defRPr/>
            </a:pPr>
            <a:endParaRPr lang="de-DE" spc="-1">
              <a:solidFill>
                <a:srgbClr val="282828"/>
              </a:solidFill>
              <a:latin typeface="Calibri"/>
              <a:ea typeface="MS PGothic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Sichten und Bewerten aller Informationen und Ablage im </a:t>
            </a:r>
            <a:r>
              <a:rPr lang="de-DE" u="sng" spc="-1">
                <a:solidFill>
                  <a:srgbClr val="282828"/>
                </a:solidFill>
                <a:latin typeface="Calibri"/>
                <a:ea typeface="MS PGothic"/>
                <a:hlinkClick r:id="rId3" tooltip="https://verbundwiki.gbv.de/display/FAGLG/AG+eREchnungen+im+GBV"/>
              </a:rPr>
              <a:t>GBV-Verbundwiki</a:t>
            </a:r>
            <a:endParaRPr lang="de-DE" spc="-1">
              <a:solidFill>
                <a:srgbClr val="282828"/>
              </a:solidFill>
              <a:latin typeface="Calibri"/>
              <a:ea typeface="MS PGothic"/>
            </a:endParaRPr>
          </a:p>
          <a:p>
            <a:pPr marL="285750" indent="-285750">
              <a:buFont typeface="Arial"/>
              <a:buChar char="•"/>
              <a:defRPr/>
            </a:pPr>
            <a:endParaRPr lang="de-DE" spc="-1">
              <a:solidFill>
                <a:srgbClr val="282828"/>
              </a:solidFill>
              <a:latin typeface="Calibri"/>
              <a:ea typeface="MS PGothic"/>
            </a:endParaRPr>
          </a:p>
          <a:p>
            <a:pPr marL="285750" indent="-285750">
              <a:buFont typeface="Arial"/>
              <a:buChar char="•"/>
              <a:defRPr/>
            </a:pPr>
            <a:endParaRPr lang="de-DE" spc="-1">
              <a:solidFill>
                <a:srgbClr val="282828"/>
              </a:solidFill>
              <a:latin typeface="Calibri"/>
              <a:ea typeface="MS PGothic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Bildung einer </a:t>
            </a:r>
            <a:r>
              <a:rPr lang="de-DE" i="1" spc="0">
                <a:solidFill>
                  <a:srgbClr val="282828"/>
                </a:solidFill>
                <a:latin typeface="Calibri"/>
                <a:ea typeface="MS PGothic"/>
              </a:rPr>
              <a:t>AG </a:t>
            </a:r>
            <a:r>
              <a:rPr lang="de-DE" i="1" spc="-1">
                <a:solidFill>
                  <a:srgbClr val="282828"/>
                </a:solidFill>
                <a:latin typeface="Calibri"/>
                <a:ea typeface="MS PGothic"/>
              </a:rPr>
              <a:t>eRechnungen</a:t>
            </a: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 im GBV</a:t>
            </a:r>
            <a:endParaRPr/>
          </a:p>
          <a:p>
            <a:pPr>
              <a:defRPr/>
            </a:pP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	Auftakt			08.07.2021</a:t>
            </a:r>
            <a:endParaRPr/>
          </a:p>
          <a:p>
            <a:pPr>
              <a:defRPr/>
            </a:pP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	weitere Treffen</a:t>
            </a: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	</a:t>
            </a: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	05.08.2021</a:t>
            </a:r>
            <a:endParaRPr/>
          </a:p>
          <a:p>
            <a:pPr>
              <a:defRPr/>
            </a:pP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				September 2021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endParaRPr lang="de-DE" spc="-1">
              <a:solidFill>
                <a:srgbClr val="282828"/>
              </a:solidFill>
              <a:latin typeface="Calibri"/>
              <a:ea typeface="MS PGothic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de-DE" spc="-1">
                <a:solidFill>
                  <a:srgbClr val="282828"/>
                </a:solidFill>
                <a:latin typeface="Calibri"/>
                <a:ea typeface="MS PGothic"/>
              </a:rPr>
              <a:t>Laufender Austausch über die LBS-Mailingliste</a:t>
            </a:r>
            <a:endParaRPr/>
          </a:p>
          <a:p>
            <a:pPr>
              <a:defRPr/>
            </a:pPr>
            <a:endParaRPr lang="de-DE"/>
          </a:p>
          <a:p>
            <a:pPr>
              <a:defRPr/>
            </a:pPr>
            <a:endParaRPr lang="de-DE"/>
          </a:p>
          <a:p>
            <a:pPr>
              <a:defRPr/>
            </a:pPr>
            <a:endParaRPr lang="de-DE"/>
          </a:p>
          <a:p>
            <a:pPr>
              <a:defRPr/>
            </a:pPr>
            <a:endParaRPr lang="de-DE"/>
          </a:p>
          <a:p>
            <a:pPr>
              <a:defRPr/>
            </a:pPr>
            <a:endParaRPr lang="de-DE"/>
          </a:p>
          <a:p>
            <a:pPr>
              <a:defRPr/>
            </a:pPr>
            <a:endParaRPr lang="de-DE"/>
          </a:p>
          <a:p>
            <a:pPr>
              <a:defRPr/>
            </a:pPr>
            <a:endParaRPr lang="de-D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 hidden="0"/>
          <p:cNvSpPr/>
          <p:nvPr isPhoto="0" userDrawn="0"/>
        </p:nvSpPr>
        <p:spPr bwMode="auto">
          <a:xfrm>
            <a:off x="457200" y="225360"/>
            <a:ext cx="8228520" cy="938879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  <a:defRPr/>
            </a:pPr>
            <a:r>
              <a:rPr lang="de-DE" sz="3600" b="0" strike="noStrike" spc="-1">
                <a:solidFill>
                  <a:srgbClr val="5981C1"/>
                </a:solidFill>
                <a:latin typeface="Calibri"/>
                <a:ea typeface="MS PGothic"/>
              </a:rPr>
              <a:t>Nachfolger des LBS: FOLIO </a:t>
            </a:r>
            <a:endParaRPr lang="de-DE" sz="3600" b="0" strike="noStrike" spc="-1">
              <a:latin typeface="Arial"/>
            </a:endParaRPr>
          </a:p>
        </p:txBody>
      </p:sp>
      <p:sp>
        <p:nvSpPr>
          <p:cNvPr id="5" name="CustomShape 2" hidden="0"/>
          <p:cNvSpPr/>
          <p:nvPr isPhoto="0" userDrawn="0"/>
        </p:nvSpPr>
        <p:spPr bwMode="auto">
          <a:xfrm>
            <a:off x="457200" y="1235160"/>
            <a:ext cx="8228520" cy="48898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 marL="741079" lvl="1" indent="-283879">
              <a:lnSpc>
                <a:spcPct val="100000"/>
              </a:lnSpc>
              <a:spcBef>
                <a:spcPts val="641"/>
              </a:spcBef>
              <a:buFont typeface="Arial"/>
              <a:buChar char="•"/>
              <a:defRPr/>
            </a:pPr>
            <a:r>
              <a:rPr lang="de-DE" sz="2000" b="0" strike="noStrike" spc="-1">
                <a:solidFill>
                  <a:srgbClr val="282828"/>
                </a:solidFill>
                <a:latin typeface="Calibri"/>
                <a:ea typeface="MS PGothic"/>
              </a:rPr>
              <a:t>Ausführliches Berichtswesen: Begleitung und Diskussion mit dem FOLIO-Team der VZG</a:t>
            </a:r>
            <a:endParaRPr lang="de-DE" sz="2000" b="0" strike="noStrike" spc="0">
              <a:solidFill>
                <a:srgbClr val="282828"/>
              </a:solidFill>
              <a:latin typeface="Calibri"/>
              <a:ea typeface="MS PGothic"/>
            </a:endParaRPr>
          </a:p>
          <a:p>
            <a:pPr marL="741078" lvl="1" indent="-283878">
              <a:lnSpc>
                <a:spcPct val="100000"/>
              </a:lnSpc>
              <a:spcBef>
                <a:spcPts val="640"/>
              </a:spcBef>
              <a:buFont typeface="Arial"/>
              <a:buChar char="•"/>
              <a:defRPr/>
            </a:pPr>
            <a:endParaRPr lang="de-DE" sz="2000" b="0" strike="noStrike" spc="0">
              <a:solidFill>
                <a:srgbClr val="282828"/>
              </a:solidFill>
              <a:latin typeface="Calibri"/>
              <a:ea typeface="MS PGothic"/>
            </a:endParaRPr>
          </a:p>
          <a:p>
            <a:pPr marL="743760" lvl="1" indent="-285480">
              <a:lnSpc>
                <a:spcPct val="100000"/>
              </a:lnSpc>
              <a:spcBef>
                <a:spcPts val="640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2000" b="0" strike="noStrike" spc="0">
                <a:solidFill>
                  <a:srgbClr val="282828"/>
                </a:solidFill>
                <a:latin typeface="Calibri"/>
                <a:ea typeface="MS PGothic"/>
              </a:rPr>
              <a:t>Begleitung der FOLIO-ERM </a:t>
            </a:r>
            <a:r>
              <a:rPr lang="de-DE" sz="2000" b="0" strike="noStrike" spc="-1">
                <a:solidFill>
                  <a:srgbClr val="282828"/>
                </a:solidFill>
                <a:latin typeface="Calibri"/>
                <a:ea typeface="MS PGothic"/>
              </a:rPr>
              <a:t>Subgroup</a:t>
            </a:r>
            <a:endParaRPr lang="de-DE" sz="2000" b="0" strike="noStrike" spc="0">
              <a:solidFill>
                <a:srgbClr val="282828"/>
              </a:solidFill>
              <a:latin typeface="Calibri"/>
              <a:ea typeface="MS PGothic"/>
            </a:endParaRPr>
          </a:p>
          <a:p>
            <a:pPr marL="743760" lvl="1" indent="-285480">
              <a:lnSpc>
                <a:spcPct val="100000"/>
              </a:lnSpc>
              <a:spcBef>
                <a:spcPts val="639"/>
              </a:spcBef>
              <a:buClr>
                <a:srgbClr val="282828"/>
              </a:buClr>
              <a:buFont typeface="Arial"/>
              <a:buChar char="•"/>
              <a:defRPr/>
            </a:pPr>
            <a:endParaRPr lang="de-DE" sz="2000" b="0" strike="noStrike" spc="0">
              <a:latin typeface="Arial"/>
            </a:endParaRPr>
          </a:p>
          <a:p>
            <a:pPr marL="743760" lvl="1" indent="-285480">
              <a:lnSpc>
                <a:spcPct val="100000"/>
              </a:lnSpc>
              <a:spcBef>
                <a:spcPts val="1199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2000" b="0" strike="noStrike" spc="-1">
                <a:solidFill>
                  <a:srgbClr val="282828"/>
                </a:solidFill>
                <a:latin typeface="Calibri"/>
                <a:ea typeface="MS PGothic"/>
              </a:rPr>
              <a:t>FAG-Mitglieder sind in weiteren Special Interest Groups (SIGs) des FOLIO-Projektes vertreten</a:t>
            </a:r>
            <a:endParaRPr lang="de-DE" sz="2000" b="0" strike="noStrike" spc="0">
              <a:solidFill>
                <a:srgbClr val="282828"/>
              </a:solidFill>
              <a:latin typeface="Calibri"/>
              <a:ea typeface="MS PGothic"/>
            </a:endParaRPr>
          </a:p>
          <a:p>
            <a:pPr marL="743760" lvl="1" indent="-285480">
              <a:lnSpc>
                <a:spcPct val="100000"/>
              </a:lnSpc>
              <a:spcBef>
                <a:spcPts val="1198"/>
              </a:spcBef>
              <a:buClr>
                <a:srgbClr val="282828"/>
              </a:buClr>
              <a:buFont typeface="Arial"/>
              <a:buChar char="•"/>
              <a:defRPr/>
            </a:pPr>
            <a:endParaRPr lang="de-DE" sz="1800" b="0" strike="noStrike" spc="0">
              <a:solidFill>
                <a:srgbClr val="282828"/>
              </a:solidFill>
              <a:latin typeface="Calibri"/>
              <a:ea typeface="MS PGothic"/>
            </a:endParaRPr>
          </a:p>
          <a:p>
            <a:pPr marL="743760" lvl="1" indent="-285480">
              <a:lnSpc>
                <a:spcPct val="100000"/>
              </a:lnSpc>
              <a:spcBef>
                <a:spcPts val="1198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2000" b="0" strike="noStrike" spc="0">
                <a:solidFill>
                  <a:srgbClr val="282828"/>
                </a:solidFill>
                <a:latin typeface="Calibri"/>
                <a:ea typeface="MS PGothic"/>
              </a:rPr>
              <a:t>Ausführlicher Bericht zu FOLIO am Mittwoch ab 11:15 Uhr</a:t>
            </a:r>
            <a:endParaRPr sz="2000" b="0" strike="noStrike" spc="0">
              <a:solidFill>
                <a:srgbClr val="282828"/>
              </a:solidFill>
              <a:latin typeface="Calibri"/>
              <a:ea typeface="MS PGothic"/>
            </a:endParaRPr>
          </a:p>
          <a:p>
            <a:pPr marL="743760" lvl="1" indent="-285480">
              <a:lnSpc>
                <a:spcPct val="100000"/>
              </a:lnSpc>
              <a:spcBef>
                <a:spcPts val="1198"/>
              </a:spcBef>
              <a:buClr>
                <a:srgbClr val="282828"/>
              </a:buClr>
              <a:buFont typeface="Arial"/>
              <a:buChar char="•"/>
              <a:defRPr/>
            </a:pPr>
            <a:endParaRPr lang="de-DE" sz="1800" b="0" strike="noStrike" spc="0">
              <a:latin typeface="Arial"/>
            </a:endParaRPr>
          </a:p>
          <a:p>
            <a:pPr marL="743760" lvl="1" indent="-285480">
              <a:lnSpc>
                <a:spcPct val="100000"/>
              </a:lnSpc>
              <a:spcBef>
                <a:spcPts val="1198"/>
              </a:spcBef>
              <a:buClr>
                <a:srgbClr val="282828"/>
              </a:buClr>
              <a:buFont typeface="Arial"/>
              <a:buChar char="•"/>
              <a:defRPr/>
            </a:pPr>
            <a:endParaRPr lang="de-DE" sz="1800" b="0" strike="noStrike" spc="0"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  <a:defRPr/>
            </a:pPr>
            <a:endParaRPr lang="de-DE" sz="1800" b="0" strike="noStrike" spc="-1">
              <a:latin typeface="Arial"/>
            </a:endParaRPr>
          </a:p>
        </p:txBody>
      </p:sp>
      <p:sp>
        <p:nvSpPr>
          <p:cNvPr id="6" name="CustomShape 3" hidden="0"/>
          <p:cNvSpPr/>
          <p:nvPr isPhoto="0" userDrawn="0"/>
        </p:nvSpPr>
        <p:spPr bwMode="auto">
          <a:xfrm>
            <a:off x="0" y="6458039"/>
            <a:ext cx="9142920" cy="3085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0" rIns="9000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GBV-Verbundkonferenz </a:t>
            </a: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2021</a:t>
            </a:r>
            <a:endParaRPr lang="de-DE" sz="1800" b="0" strike="noStrike" spc="-1">
              <a:latin typeface="Arial"/>
            </a:endParaRPr>
          </a:p>
        </p:txBody>
      </p:sp>
      <p:sp>
        <p:nvSpPr>
          <p:cNvPr id="7" name="CustomShape 4" hidden="0"/>
          <p:cNvSpPr/>
          <p:nvPr isPhoto="0" userDrawn="0"/>
        </p:nvSpPr>
        <p:spPr bwMode="auto">
          <a:xfrm>
            <a:off x="8724960" y="5551560"/>
            <a:ext cx="506880" cy="2624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  <a:defRPr/>
            </a:pPr>
            <a:fld id="{7A14E86E-5DDA-4181-BD4B-23CF3B78EBE6}" type="slidenum">
              <a:rPr lang="de-DE" sz="1200" b="0" strike="noStrike" spc="-1">
                <a:solidFill>
                  <a:srgbClr val="FFFFFF"/>
                </a:solidFill>
                <a:latin typeface="Calibri"/>
                <a:ea typeface="MS PGothic"/>
              </a:rPr>
              <a:t/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ustomShape 1" hidden="0"/>
          <p:cNvSpPr/>
          <p:nvPr isPhoto="0" userDrawn="0"/>
        </p:nvSpPr>
        <p:spPr bwMode="auto">
          <a:xfrm>
            <a:off x="457200" y="225360"/>
            <a:ext cx="8228520" cy="938879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  <a:defRPr/>
            </a:pPr>
            <a:r>
              <a:rPr lang="de-DE" sz="3600" b="0" strike="noStrike" spc="-1">
                <a:solidFill>
                  <a:srgbClr val="5981C1"/>
                </a:solidFill>
                <a:latin typeface="Calibri"/>
                <a:ea typeface="MS PGothic"/>
              </a:rPr>
              <a:t>Entwicklungen im Bereich </a:t>
            </a:r>
            <a:r>
              <a:rPr lang="de-DE" sz="3600" b="0" strike="noStrike" spc="-1">
                <a:solidFill>
                  <a:srgbClr val="5981C1"/>
                </a:solidFill>
                <a:latin typeface="Calibri"/>
                <a:ea typeface="MS PGothic"/>
              </a:rPr>
              <a:t>BMS</a:t>
            </a:r>
            <a:r>
              <a:rPr lang="de-DE" sz="3600" b="0" strike="noStrike" spc="-1">
                <a:solidFill>
                  <a:srgbClr val="5981C1"/>
                </a:solidFill>
                <a:latin typeface="Calibri"/>
                <a:ea typeface="MS PGothic"/>
              </a:rPr>
              <a:t> </a:t>
            </a:r>
            <a:endParaRPr lang="de-DE" sz="3600" b="0" strike="noStrike" spc="-1">
              <a:latin typeface="Arial"/>
            </a:endParaRPr>
          </a:p>
        </p:txBody>
      </p:sp>
      <p:sp>
        <p:nvSpPr>
          <p:cNvPr id="5" name="CustomShape 2" hidden="0"/>
          <p:cNvSpPr/>
          <p:nvPr isPhoto="0" userDrawn="0"/>
        </p:nvSpPr>
        <p:spPr bwMode="auto">
          <a:xfrm>
            <a:off x="457200" y="1235160"/>
            <a:ext cx="8228520" cy="48898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spcBef>
                <a:spcPts val="641"/>
              </a:spcBef>
              <a:defRPr/>
            </a:pPr>
            <a:endParaRPr lang="de-DE" sz="1800" b="0" strike="noStrike" spc="-1">
              <a:latin typeface="Arial"/>
            </a:endParaRPr>
          </a:p>
          <a:p>
            <a:pPr marL="743040" lvl="1" indent="-28548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2000" spc="-1">
                <a:solidFill>
                  <a:srgbClr val="282828"/>
                </a:solidFill>
                <a:latin typeface="Calibri"/>
                <a:ea typeface="MS PGothic"/>
              </a:rPr>
              <a:t>Marktbeobachtung der Entwicklung anderer Bibliotheksmanagementsysteme (BMS) auf dem </a:t>
            </a:r>
            <a:r>
              <a:rPr lang="de-DE" sz="2000" spc="-1">
                <a:solidFill>
                  <a:srgbClr val="282828"/>
                </a:solidFill>
                <a:latin typeface="Calibri"/>
                <a:ea typeface="MS PGothic"/>
              </a:rPr>
              <a:t>Markt, z. B. Alma, WMS</a:t>
            </a:r>
            <a:endParaRPr/>
          </a:p>
          <a:p>
            <a:pPr marL="457560" lvl="1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defRPr/>
            </a:pPr>
            <a:endParaRPr lang="de-DE" sz="2000" spc="-1">
              <a:solidFill>
                <a:srgbClr val="282828"/>
              </a:solidFill>
              <a:latin typeface="Calibri"/>
              <a:ea typeface="MS PGothic"/>
            </a:endParaRPr>
          </a:p>
          <a:p>
            <a:pPr marL="743760" lvl="2" indent="-285480">
              <a:lnSpc>
                <a:spcPct val="100000"/>
              </a:lnSpc>
              <a:spcBef>
                <a:spcPts val="601"/>
              </a:spcBef>
              <a:buClr>
                <a:srgbClr val="282828"/>
              </a:buClr>
              <a:buFont typeface="Arial"/>
              <a:buChar char="•"/>
              <a:defRPr/>
            </a:pPr>
            <a:r>
              <a:rPr lang="de-DE" sz="2000" spc="-1">
                <a:solidFill>
                  <a:srgbClr val="282828"/>
                </a:solidFill>
                <a:latin typeface="Calibri"/>
                <a:ea typeface="MS PGothic"/>
              </a:rPr>
              <a:t>Berichte </a:t>
            </a:r>
            <a:r>
              <a:rPr lang="de-DE" sz="2000" spc="-1">
                <a:solidFill>
                  <a:srgbClr val="282828"/>
                </a:solidFill>
                <a:latin typeface="Calibri"/>
                <a:ea typeface="MS PGothic"/>
              </a:rPr>
              <a:t>zur Entwicklung im </a:t>
            </a:r>
            <a:r>
              <a:rPr lang="de-DE" sz="2000" spc="-1">
                <a:solidFill>
                  <a:srgbClr val="282828"/>
                </a:solidFill>
                <a:latin typeface="Calibri"/>
                <a:ea typeface="MS PGothic"/>
              </a:rPr>
              <a:t>BSZ / SWB </a:t>
            </a:r>
            <a:r>
              <a:rPr lang="de-DE" sz="1800" spc="0">
                <a:solidFill>
                  <a:srgbClr val="282828"/>
                </a:solidFill>
                <a:latin typeface="Calibri"/>
                <a:ea typeface="MS PGothic"/>
              </a:rPr>
              <a:t>(</a:t>
            </a:r>
            <a:r>
              <a:rPr sz="1800" b="0" i="0" u="none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bwNGB-Projekt): </a:t>
            </a:r>
            <a:br>
              <a:rPr sz="1800" b="0" i="0" u="none">
                <a:solidFill>
                  <a:srgbClr val="000000"/>
                </a:solidFill>
                <a:latin typeface="Calibri"/>
                <a:ea typeface="Calibri"/>
                <a:cs typeface="Calibri"/>
              </a:rPr>
            </a:br>
            <a:r>
              <a:rPr sz="1800" b="0" i="0" u="none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Proof of Concept für FOLIO ist für 2022 geplant</a:t>
            </a:r>
            <a:r>
              <a:rPr lang="de-DE" sz="2000" spc="-1">
                <a:solidFill>
                  <a:srgbClr val="282828"/>
                </a:solidFill>
                <a:latin typeface="Calibri"/>
                <a:ea typeface="MS PGothic"/>
              </a:rPr>
              <a:t>.</a:t>
            </a:r>
            <a:endParaRPr/>
          </a:p>
        </p:txBody>
      </p:sp>
      <p:sp>
        <p:nvSpPr>
          <p:cNvPr id="6" name="CustomShape 3" hidden="0"/>
          <p:cNvSpPr/>
          <p:nvPr isPhoto="0" userDrawn="0"/>
        </p:nvSpPr>
        <p:spPr bwMode="auto">
          <a:xfrm>
            <a:off x="0" y="6458039"/>
            <a:ext cx="9142920" cy="3085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90000" tIns="0" rIns="90000" bIns="45000" anchor="ctr"/>
          <a:lstStyle/>
          <a:p>
            <a:pPr algn="ctr">
              <a:lnSpc>
                <a:spcPct val="100000"/>
              </a:lnSpc>
              <a:defRPr/>
            </a:pP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 GBV-Verbundkonferenz </a:t>
            </a: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2021</a:t>
            </a:r>
            <a:endParaRPr lang="de-DE" sz="1800" b="0" strike="noStrike" spc="-1">
              <a:latin typeface="Arial"/>
            </a:endParaRPr>
          </a:p>
        </p:txBody>
      </p:sp>
      <p:sp>
        <p:nvSpPr>
          <p:cNvPr id="7" name="CustomShape 4" hidden="0"/>
          <p:cNvSpPr/>
          <p:nvPr isPhoto="0" userDrawn="0"/>
        </p:nvSpPr>
        <p:spPr bwMode="auto">
          <a:xfrm>
            <a:off x="8724960" y="5551560"/>
            <a:ext cx="506880" cy="2624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  <a:defRPr/>
            </a:pPr>
            <a:fld id="{2E185B61-1040-4271-8C95-EA11BF1B9190}" type="slidenum">
              <a:rPr lang="de-DE" sz="1200" b="0" strike="noStrike" spc="-1">
                <a:solidFill>
                  <a:srgbClr val="FFFFFF"/>
                </a:solidFill>
                <a:latin typeface="Calibri"/>
                <a:ea typeface="MS PGothic"/>
              </a:rPr>
              <a:t/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_rels/theme3.xml.rels><?xml version="1.0" encoding="UTF-8" standalone="yes"?><Relationships xmlns="http://schemas.openxmlformats.org/package/2006/relationships"></Relationships>
</file>

<file path=ppt/theme/_rels/theme4.xml.rels><?xml version="1.0" encoding="UTF-8" standalone="yes"?><Relationships xmlns="http://schemas.openxmlformats.org/package/2006/relationships"></Relationships>
</file>

<file path=ppt/theme/_rels/theme5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82828"/>
      </a:dk2>
      <a:lt2>
        <a:srgbClr val="E6E6E6"/>
      </a:lt2>
      <a:accent1>
        <a:srgbClr val="5780C0"/>
      </a:accent1>
      <a:accent2>
        <a:srgbClr val="2F5EA2"/>
      </a:accent2>
      <a:accent3>
        <a:srgbClr val="26497C"/>
      </a:accent3>
      <a:accent4>
        <a:srgbClr val="CD901B"/>
      </a:accent4>
      <a:accent5>
        <a:srgbClr val="E27514"/>
      </a:accent5>
      <a:accent6>
        <a:srgbClr val="F0A20C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82828"/>
      </a:dk2>
      <a:lt2>
        <a:srgbClr val="E6E6E6"/>
      </a:lt2>
      <a:accent1>
        <a:srgbClr val="5780C0"/>
      </a:accent1>
      <a:accent2>
        <a:srgbClr val="2F5EA2"/>
      </a:accent2>
      <a:accent3>
        <a:srgbClr val="26497C"/>
      </a:accent3>
      <a:accent4>
        <a:srgbClr val="CD901B"/>
      </a:accent4>
      <a:accent5>
        <a:srgbClr val="E27514"/>
      </a:accent5>
      <a:accent6>
        <a:srgbClr val="F0A20C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ppt/theme/theme3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82828"/>
      </a:dk2>
      <a:lt2>
        <a:srgbClr val="E6E6E6"/>
      </a:lt2>
      <a:accent1>
        <a:srgbClr val="5780C0"/>
      </a:accent1>
      <a:accent2>
        <a:srgbClr val="2F5EA2"/>
      </a:accent2>
      <a:accent3>
        <a:srgbClr val="26497C"/>
      </a:accent3>
      <a:accent4>
        <a:srgbClr val="CD901B"/>
      </a:accent4>
      <a:accent5>
        <a:srgbClr val="E27514"/>
      </a:accent5>
      <a:accent6>
        <a:srgbClr val="F0A20C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ppt/theme/theme4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82828"/>
      </a:dk2>
      <a:lt2>
        <a:srgbClr val="E6E6E6"/>
      </a:lt2>
      <a:accent1>
        <a:srgbClr val="5780C0"/>
      </a:accent1>
      <a:accent2>
        <a:srgbClr val="2F5EA2"/>
      </a:accent2>
      <a:accent3>
        <a:srgbClr val="26497C"/>
      </a:accent3>
      <a:accent4>
        <a:srgbClr val="CD901B"/>
      </a:accent4>
      <a:accent5>
        <a:srgbClr val="E27514"/>
      </a:accent5>
      <a:accent6>
        <a:srgbClr val="F0A20C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ppt/theme/theme5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82828"/>
      </a:dk2>
      <a:lt2>
        <a:srgbClr val="E6E6E6"/>
      </a:lt2>
      <a:accent1>
        <a:srgbClr val="5780C0"/>
      </a:accent1>
      <a:accent2>
        <a:srgbClr val="2F5EA2"/>
      </a:accent2>
      <a:accent3>
        <a:srgbClr val="26497C"/>
      </a:accent3>
      <a:accent4>
        <a:srgbClr val="CD901B"/>
      </a:accent4>
      <a:accent5>
        <a:srgbClr val="E27514"/>
      </a:accent5>
      <a:accent6>
        <a:srgbClr val="F0A20C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GBV.thmx</Template>
  <TotalTime>0</TotalTime>
  <Words>0</Words>
  <Application>ONLYOFFICE/5.6.5.3</Application>
  <DocSecurity>0</DocSecurity>
  <PresentationFormat>Bildschirmpräsentation (4:3)</PresentationFormat>
  <Paragraphs>0</Paragraphs>
  <Slides>13</Slides>
  <Notes>13</Notes>
  <HiddenSlides>0</HiddenSlides>
  <MMClips>2</MMClips>
  <ScaleCrop>0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Theme 1</vt:lpstr>
      <vt:lpstr>Theme 2</vt:lpstr>
      <vt:lpstr>Theme 3</vt:lpstr>
      <vt:lpstr>Theme 4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Manager/>
  <Company>VZG / GBV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konradi</dc:creator>
  <cp:keywords/>
  <dc:description/>
  <dc:identifier/>
  <dc:language>de-DE</dc:language>
  <cp:lastModifiedBy>Anonym</cp:lastModifiedBy>
  <cp:revision>204</cp:revision>
  <dcterms:created xsi:type="dcterms:W3CDTF">2012-05-07T12:02:35Z</dcterms:created>
  <dcterms:modified xsi:type="dcterms:W3CDTF">2021-09-03T12:05:35Z</dcterms:modified>
  <cp:category/>
  <cp:contentStatus/>
  <cp:version/>
</cp:coreProperties>
</file>