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888" autoAdjust="0"/>
  </p:normalViewPr>
  <p:slideViewPr>
    <p:cSldViewPr>
      <p:cViewPr>
        <p:scale>
          <a:sx n="87" d="100"/>
          <a:sy n="87" d="100"/>
        </p:scale>
        <p:origin x="-2304" y="-8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2000" b="0" strike="noStrike" spc="-1">
                <a:latin typeface="Arial"/>
              </a:rPr>
              <a:t>Format der Notizen mittels Klicken bearbeiten</a:t>
            </a:r>
          </a:p>
        </p:txBody>
      </p:sp>
      <p:sp>
        <p:nvSpPr>
          <p:cNvPr id="15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de-DE" sz="1400" b="0" strike="noStrike" spc="-1">
                <a:latin typeface="Times New Roman"/>
              </a:rPr>
              <a:t> </a:t>
            </a:r>
          </a:p>
        </p:txBody>
      </p:sp>
      <p:sp>
        <p:nvSpPr>
          <p:cNvPr id="155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de-DE" sz="1400" b="0" strike="noStrike" spc="-1">
                <a:latin typeface="Times New Roman"/>
              </a:rPr>
              <a:t> </a:t>
            </a:r>
          </a:p>
        </p:txBody>
      </p:sp>
      <p:sp>
        <p:nvSpPr>
          <p:cNvPr id="156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de-DE" sz="1400" b="0" strike="noStrike" spc="-1">
                <a:latin typeface="Times New Roman"/>
              </a:rPr>
              <a:t> </a:t>
            </a:r>
          </a:p>
        </p:txBody>
      </p:sp>
      <p:sp>
        <p:nvSpPr>
          <p:cNvPr id="157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08D0C711-6F2C-4DFC-BB15-F1255F7E11F2}" type="slidenum">
              <a:rPr lang="de-DE" sz="1400" b="0" strike="noStrike" spc="-1">
                <a:latin typeface="Times New Roman"/>
              </a:r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25348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9698D17D-F8DD-4E98-B2BC-A1602E8266AE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1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43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35692F6-43E7-43DB-AC2E-1E4265F55685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11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4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endParaRPr lang="de-DE" sz="2000" b="0" strike="noStrike" spc="-1" dirty="0">
              <a:latin typeface="Arial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E3A5DCA-880F-4788-90FE-B045404A75D6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12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4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FC96904-2887-4A05-A5D6-C787FC5286C2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13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5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52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EE11E6EE-0580-4F47-8A2A-4AE60A18D520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14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endParaRPr lang="de-DE" sz="1200" b="0" strike="noStrike" spc="-1" dirty="0">
              <a:latin typeface="Arial"/>
            </a:endParaRPr>
          </a:p>
        </p:txBody>
      </p:sp>
      <p:sp>
        <p:nvSpPr>
          <p:cNvPr id="219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F6F7403-B556-41C7-B9D7-28EBBF8275E1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2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endParaRPr lang="de-DE" sz="2000" b="0" strike="noStrike" spc="-1" dirty="0">
              <a:latin typeface="Arial"/>
            </a:endParaRPr>
          </a:p>
        </p:txBody>
      </p:sp>
      <p:sp>
        <p:nvSpPr>
          <p:cNvPr id="222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59D6644-D411-478E-B44D-075DF99C3482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3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25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5C8CBDE2-6FAA-4B51-B39E-DB26121A6160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4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endParaRPr lang="de-DE" sz="2000" b="0" strike="noStrike" spc="-1" dirty="0">
              <a:latin typeface="Arial"/>
            </a:endParaRPr>
          </a:p>
        </p:txBody>
      </p:sp>
      <p:sp>
        <p:nvSpPr>
          <p:cNvPr id="228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A326D4E-B565-4547-90D1-6015E64AFB19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6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endParaRPr lang="de-DE" sz="2000" b="0" strike="noStrike" spc="-1" dirty="0">
              <a:latin typeface="Arial"/>
            </a:endParaRPr>
          </a:p>
        </p:txBody>
      </p:sp>
      <p:sp>
        <p:nvSpPr>
          <p:cNvPr id="231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A0599FED-AC53-4376-8489-8A9D92325A35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7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280">
              <a:lnSpc>
                <a:spcPct val="100000"/>
              </a:lnSpc>
            </a:pPr>
            <a:endParaRPr lang="de-DE" sz="1200" b="0" strike="noStrike" spc="-1" dirty="0">
              <a:latin typeface="Arial"/>
            </a:endParaRPr>
          </a:p>
        </p:txBody>
      </p:sp>
      <p:sp>
        <p:nvSpPr>
          <p:cNvPr id="234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6AEC74DC-FE2C-4691-BFAA-0BFA009EB441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8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pPr marL="216000" indent="-215640">
              <a:lnSpc>
                <a:spcPct val="100000"/>
              </a:lnSpc>
              <a:spcBef>
                <a:spcPts val="360"/>
              </a:spcBef>
            </a:pPr>
            <a:endParaRPr lang="de-DE" sz="2000" b="0" strike="noStrike" spc="-1" dirty="0">
              <a:latin typeface="Arial"/>
            </a:endParaRPr>
          </a:p>
        </p:txBody>
      </p:sp>
      <p:sp>
        <p:nvSpPr>
          <p:cNvPr id="237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5EB512BD-212D-4B27-9032-B6E77AC3D18F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9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3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</p:spPr>
        <p:txBody>
          <a:bodyPr lIns="0" tIns="0" rIns="0" bIns="0"/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3884760" y="8685360"/>
            <a:ext cx="297072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3CF1510E-AA01-4A39-A4E6-BF4D225BB86C}" type="slidenum">
              <a:rPr lang="de-DE" sz="1200" b="0" strike="noStrike" spc="-1">
                <a:solidFill>
                  <a:srgbClr val="000000"/>
                </a:solidFill>
                <a:latin typeface="Calibri"/>
                <a:ea typeface="MS PGothic"/>
              </a:rPr>
              <a:t>10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stratmann@iai.spk-berlin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Helga.Kreter@tib.uni-hannover.de" TargetMode="External"/><Relationship Id="rId13" Type="http://schemas.openxmlformats.org/officeDocument/2006/relationships/hyperlink" Target="mailto:jarmo.schrader@uni-hildesheim.de" TargetMode="External"/><Relationship Id="rId18" Type="http://schemas.openxmlformats.org/officeDocument/2006/relationships/hyperlink" Target="mailto:susanne.schuster@bsz-bw.de" TargetMode="External"/><Relationship Id="rId3" Type="http://schemas.openxmlformats.org/officeDocument/2006/relationships/hyperlink" Target="mailto:kerstin.bauer@uni-weimar.de" TargetMode="External"/><Relationship Id="rId7" Type="http://schemas.openxmlformats.org/officeDocument/2006/relationships/hyperlink" Target="mailto:S.Janssen@zbw.eu" TargetMode="External"/><Relationship Id="rId12" Type="http://schemas.openxmlformats.org/officeDocument/2006/relationships/hyperlink" Target="mailto:Ines.Schmidt@thulb.uni-jena.de" TargetMode="External"/><Relationship Id="rId17" Type="http://schemas.openxmlformats.org/officeDocument/2006/relationships/hyperlink" Target="mailto:klute@gbv.de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mailto:kemner@gbv.d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herkt@sub.uni-hamburg.de" TargetMode="External"/><Relationship Id="rId11" Type="http://schemas.openxmlformats.org/officeDocument/2006/relationships/hyperlink" Target="mailto:sbrzesny@sub.uni-goettingen.de" TargetMode="External"/><Relationship Id="rId5" Type="http://schemas.openxmlformats.org/officeDocument/2006/relationships/hyperlink" Target="mailto:helmchen@uni-greifswald.de" TargetMode="External"/><Relationship Id="rId15" Type="http://schemas.openxmlformats.org/officeDocument/2006/relationships/hyperlink" Target="mailto:stratmann@iai.spk-berlin.de" TargetMode="External"/><Relationship Id="rId10" Type="http://schemas.openxmlformats.org/officeDocument/2006/relationships/hyperlink" Target="mailto:p.ruppert@smb.spk-berlin.de" TargetMode="External"/><Relationship Id="rId4" Type="http://schemas.openxmlformats.org/officeDocument/2006/relationships/hyperlink" Target="mailto:noemi.betancort@suub.uni-bremen.de" TargetMode="External"/><Relationship Id="rId9" Type="http://schemas.openxmlformats.org/officeDocument/2006/relationships/hyperlink" Target="mailto:mailtorenate.mueller@sbb.spk-berlin.de" TargetMode="External"/><Relationship Id="rId14" Type="http://schemas.openxmlformats.org/officeDocument/2006/relationships/hyperlink" Target="mailto:doerthe.schulz@jade-hs.d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unit.com/polls/1twxubq44yfaouvstcvykw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0" y="600120"/>
            <a:ext cx="9142920" cy="223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FAG Lokale Geschäftsgänge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0" y="2835360"/>
            <a:ext cx="9142920" cy="50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Tätigkeitsbericht 2019/2020</a:t>
            </a: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lang="de-DE" sz="1400" b="0" u="sng" strike="noStrike" spc="-1">
                <a:solidFill>
                  <a:srgbClr val="0000FF"/>
                </a:solidFill>
                <a:uFillTx/>
                <a:latin typeface="Calibri"/>
                <a:ea typeface="MS PGothic"/>
                <a:hlinkClick r:id="rId3"/>
              </a:rPr>
              <a:t>Rüdiger Stratmann</a:t>
            </a:r>
            <a:r>
              <a:rPr lang="de-DE" sz="1400" b="0" strike="noStrike" spc="-1">
                <a:solidFill>
                  <a:srgbClr val="474747"/>
                </a:solidFill>
                <a:latin typeface="Calibri"/>
                <a:ea typeface="MS PGothic"/>
              </a:rPr>
              <a:t> (Sprecher)</a:t>
            </a:r>
            <a:endParaRPr lang="de-DE" sz="14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lang="de-DE" sz="1400" b="0" strike="noStrike" spc="-1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0" y="4500720"/>
            <a:ext cx="9142920" cy="53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de-DE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2"/>
          <p:cNvSpPr/>
          <p:nvPr/>
        </p:nvSpPr>
        <p:spPr>
          <a:xfrm>
            <a:off x="411120" y="939960"/>
            <a:ext cx="8228520" cy="521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  <a:spcBef>
                <a:spcPts val="601"/>
              </a:spcBef>
            </a:pPr>
            <a:endParaRPr lang="de-DE" sz="18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Seit Mai 2020 produktive Nutzung der Anwendungen Agreements, 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Licenses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, 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Organizations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, 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Local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KB-Admin, Users</a:t>
            </a:r>
            <a:endParaRPr lang="de-DE" sz="18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Verwaltung ausgewählter lokaler Kollektionen, deren Anbieter und Lieferanten sowie lizenzierter Inhalte in Folio-Apps und der internen 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Knowledgebase</a:t>
            </a:r>
            <a:endParaRPr lang="de-DE" sz="18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Nachweis überregionaler Pakete in der Global Open 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Knowledgebase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(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GOKb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)</a:t>
            </a:r>
            <a:endParaRPr lang="de-DE" sz="18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Nutzung des Folio-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Hostingservice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der VZG für den Systembetrieb</a:t>
            </a:r>
            <a:endParaRPr lang="de-DE" sz="18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Enge und gute Zusammenarbeit mit dem Team des GBV, z. B. in den Bereichen Anforderungserstellung, Systemtests und Systemintegration</a:t>
            </a:r>
            <a:endParaRPr lang="de-DE" sz="1800" b="0" strike="noStrike" spc="-1" dirty="0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Service wird analog LBS-Betreuung aufgebaut</a:t>
            </a: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</a:t>
            </a: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de-DE" sz="1800" b="0" strike="noStrike" spc="-1" dirty="0">
              <a:latin typeface="Arial"/>
            </a:endParaRPr>
          </a:p>
        </p:txBody>
      </p:sp>
      <p:sp>
        <p:nvSpPr>
          <p:cNvPr id="194" name="CustomShape 3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195" name="CustomShape 4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0551C7ED-138C-4823-90BA-5E34E53189E8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10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196" name="CustomShape 5"/>
          <p:cNvSpPr/>
          <p:nvPr/>
        </p:nvSpPr>
        <p:spPr>
          <a:xfrm>
            <a:off x="279360" y="720"/>
            <a:ext cx="886356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Folio ERM an der ZBW</a:t>
            </a:r>
            <a:endParaRPr lang="de-DE" sz="3600" b="0" strike="noStrike" spc="-1">
              <a:latin typeface="Arial"/>
            </a:endParaRPr>
          </a:p>
        </p:txBody>
      </p:sp>
      <p:pic>
        <p:nvPicPr>
          <p:cNvPr id="7" name="Picture 7" descr="Logo_ZB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39" y="5517232"/>
            <a:ext cx="2052637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11"/>
          <p:cNvSpPr txBox="1">
            <a:spLocks noChangeArrowheads="1"/>
          </p:cNvSpPr>
          <p:nvPr/>
        </p:nvSpPr>
        <p:spPr bwMode="auto">
          <a:xfrm>
            <a:off x="3827463" y="5618510"/>
            <a:ext cx="4884737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7397" tIns="28698" rIns="57397" bIns="2869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de-DE" sz="1300" dirty="0">
                <a:ea typeface="+mn-ea"/>
              </a:rPr>
              <a:t>Die ZBW ist Mitglied der Leibniz-Gemeinschaft.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2"/>
          <p:cNvSpPr/>
          <p:nvPr/>
        </p:nvSpPr>
        <p:spPr>
          <a:xfrm>
            <a:off x="411120" y="939960"/>
            <a:ext cx="8228520" cy="521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>
              <a:lnSpc>
                <a:spcPct val="100000"/>
              </a:lnSpc>
              <a:spcBef>
                <a:spcPts val="601"/>
              </a:spcBef>
            </a:pPr>
            <a:endParaRPr lang="de-DE" sz="18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SzPct val="113000"/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FAG Lokale Geschäftsgänge sieht ihren Fortbestand in gleicher Form.</a:t>
            </a:r>
            <a:endParaRPr lang="de-DE" sz="18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SzPct val="113000"/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Zusammenarbeit mit BSZ-Bibliotheken soll themenbezogen stattfinden.</a:t>
            </a:r>
            <a:endParaRPr lang="de-DE" sz="18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SzPct val="113000"/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Im Hinblick auf zukünftige BMS wird eine Kooperation angestrebt.</a:t>
            </a:r>
            <a:endParaRPr lang="de-DE" sz="18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SzPct val="113000"/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Eine Vertreterin des BSZ nimmt bereits an den Sitzungen der FAG-LG teil.</a:t>
            </a:r>
            <a:endParaRPr lang="de-DE" sz="1800" b="0" strike="noStrike" spc="-1"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SzPct val="113000"/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Beteiligung einer GBV-Vertretung an ähnlichen Treffen im BSZ wäre wünschenswert.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 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199" name="CustomShape 3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200" name="CustomShape 4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D6125996-09FE-4F57-B1A2-779D75848CCE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11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201" name="CustomShape 5"/>
          <p:cNvSpPr/>
          <p:nvPr/>
        </p:nvSpPr>
        <p:spPr>
          <a:xfrm>
            <a:off x="279360" y="720"/>
            <a:ext cx="8863560" cy="116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2800" b="0" strike="noStrike" spc="-1">
                <a:solidFill>
                  <a:srgbClr val="5981C1"/>
                </a:solidFill>
                <a:latin typeface="Calibri"/>
                <a:ea typeface="MS PGothic"/>
              </a:rPr>
              <a:t>Anregungen für die zukünftige Struktur der Gremienarbeit der FAGs im Verbund GBV-BSZ:</a:t>
            </a:r>
            <a:endParaRPr lang="de-DE" sz="2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3600" b="0" strike="noStrike" spc="-1" dirty="0">
                <a:solidFill>
                  <a:srgbClr val="5981C1"/>
                </a:solidFill>
                <a:latin typeface="Calibri"/>
                <a:ea typeface="MS PGothic"/>
              </a:rPr>
              <a:t>Ausblick </a:t>
            </a:r>
            <a:r>
              <a:rPr lang="de-DE" sz="3600" strike="noStrike" spc="-1" dirty="0">
                <a:solidFill>
                  <a:srgbClr val="5981C1"/>
                </a:solidFill>
                <a:latin typeface="Calibri"/>
                <a:ea typeface="MS PGothic"/>
              </a:rPr>
              <a:t>der</a:t>
            </a:r>
            <a:r>
              <a:rPr lang="de-DE" sz="3600" b="0" strike="noStrike" spc="-1" dirty="0">
                <a:solidFill>
                  <a:srgbClr val="5981C1"/>
                </a:solidFill>
                <a:latin typeface="Calibri"/>
                <a:ea typeface="MS PGothic"/>
              </a:rPr>
              <a:t> FAG-LG bis Ende 2020-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800" b="0" strike="noStrike" spc="-1" dirty="0">
              <a:latin typeface="Arial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625320" y="1115640"/>
            <a:ext cx="7892280" cy="447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Bis Ende der Amtsperiode Umstellung der internen Kommunikation; testweise mit dem Instantmessenger Slack</a:t>
            </a:r>
            <a:endParaRPr lang="de-DE" sz="1800" b="0" strike="noStrike" spc="-1">
              <a:latin typeface="Arial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Weiterhin virtuelle Sitzungen mit Themenschwerpunkten</a:t>
            </a:r>
            <a:endParaRPr lang="de-DE" sz="1800" b="0" strike="noStrike" spc="-1">
              <a:latin typeface="Arial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Bewertung der ersten Testergebnisse der ERM-Pilotbibliotheken</a:t>
            </a:r>
            <a:endParaRPr lang="de-DE" sz="1800" b="0" strike="noStrike" spc="-1">
              <a:latin typeface="Arial"/>
            </a:endParaRPr>
          </a:p>
          <a:p>
            <a:pPr marL="343800" indent="-34272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Test Rechnungsdaten Im- und Export</a:t>
            </a:r>
            <a:endParaRPr lang="de-DE" sz="1800" b="0" strike="noStrike" spc="-1">
              <a:latin typeface="Arial"/>
            </a:endParaRPr>
          </a:p>
          <a:p>
            <a:pPr marL="720">
              <a:lnSpc>
                <a:spcPct val="100000"/>
              </a:lnSpc>
            </a:pPr>
            <a:endParaRPr lang="de-DE" sz="1800" b="0" strike="noStrike" spc="-1">
              <a:latin typeface="Arial"/>
            </a:endParaRPr>
          </a:p>
          <a:p>
            <a:pPr marL="216000">
              <a:lnSpc>
                <a:spcPct val="100000"/>
              </a:lnSpc>
            </a:pPr>
            <a:r>
              <a:rPr lang="de-DE" sz="1800" b="1" strike="noStrike" spc="-1">
                <a:solidFill>
                  <a:srgbClr val="474747"/>
                </a:solidFill>
                <a:latin typeface="Calibri"/>
                <a:ea typeface="MS PGothic"/>
              </a:rPr>
              <a:t>    Interesse mitzuarbeiten?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474747"/>
                </a:solidFill>
                <a:latin typeface="Calibri"/>
                <a:ea typeface="MS PGothic"/>
              </a:rPr>
              <a:t>	Mitgliedschaft auf 3 Jahre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474747"/>
                </a:solidFill>
                <a:latin typeface="Calibri"/>
                <a:ea typeface="MS PGothic"/>
              </a:rPr>
              <a:t>	Nächster Zeitraum 2021 –23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800" b="1" strike="noStrike" spc="-1">
                <a:solidFill>
                  <a:srgbClr val="474747"/>
                </a:solidFill>
                <a:latin typeface="Calibri"/>
                <a:ea typeface="MS PGothic"/>
              </a:rPr>
              <a:t>	Bewerbung bis 01.09.2020 an den Sprecher der FAG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204" name="CustomShape 3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BDFA3EE1-659F-407D-8DE0-69210C4126FA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12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205" name="CustomShape 4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9216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561240" y="936000"/>
            <a:ext cx="8420400" cy="4711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DE" sz="2800" b="1" strike="noStrike" spc="-1">
                <a:solidFill>
                  <a:srgbClr val="474747"/>
                </a:solidFill>
                <a:latin typeface="Calibri"/>
                <a:ea typeface="MS PGothic"/>
              </a:rPr>
              <a:t>Diskutieren Sie mit uns:</a:t>
            </a: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Wünschen Sie sich weitere Themengebiete für das Aufgabengebiet der FAG-LG?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Wie könnten die Bibliotheken, die nicht in der FAG-LG vertreten sind, besser 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einbezogen werden?</a:t>
            </a: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Sind die von uns </a:t>
            </a:r>
            <a:r>
              <a:rPr lang="de-DE" sz="1800" b="0" strike="noStrike" spc="-1">
                <a:solidFill>
                  <a:srgbClr val="474747"/>
                </a:solidFill>
                <a:latin typeface="Calibri"/>
                <a:ea typeface="MS PGothic"/>
              </a:rPr>
              <a:t>gewählten</a:t>
            </a: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 Informationskanäle die richtigen?</a:t>
            </a: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000" b="0" strike="noStrike" spc="-1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8728200" y="551664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422C57A2-5B1F-47EF-8D7B-56C40A4B0084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13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2490480" y="4163040"/>
            <a:ext cx="463212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9216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561240" y="936000"/>
            <a:ext cx="8056440" cy="274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de-DE" sz="2600" b="1" strike="noStrike" spc="-1">
                <a:solidFill>
                  <a:srgbClr val="474747"/>
                </a:solidFill>
                <a:latin typeface="Calibri"/>
                <a:ea typeface="MS PGothic"/>
              </a:rPr>
              <a:t>Herzlichen Dank für Ihre Aufmerksamkeit!</a:t>
            </a:r>
            <a:endParaRPr lang="de-DE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de-DE" sz="2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Diskutieren Sie mit uns in der</a:t>
            </a: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„Sprechstunde Verbundkonferenz“</a:t>
            </a: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am</a:t>
            </a:r>
            <a:endParaRPr lang="de-DE" sz="24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18. August 2020 / 14 – 16 h</a:t>
            </a:r>
            <a:endParaRPr lang="de-DE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2400" b="0" strike="noStrike" spc="-1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8728200" y="551664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DA1EFFBC-F2DD-4E9D-B0A1-6EF326D57342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14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213" name="CustomShape 4"/>
          <p:cNvSpPr/>
          <p:nvPr/>
        </p:nvSpPr>
        <p:spPr>
          <a:xfrm>
            <a:off x="2490480" y="4163040"/>
            <a:ext cx="4632120" cy="69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stratmann@iai.spk-berlin.de</a:t>
            </a:r>
            <a:endParaRPr lang="de-DE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de-DE" sz="2000" b="0" strike="noStrike" spc="-1">
                <a:solidFill>
                  <a:srgbClr val="474747"/>
                </a:solidFill>
                <a:latin typeface="Calibri"/>
                <a:ea typeface="MS PGothic"/>
              </a:rPr>
              <a:t>jarmo.schrader@uni-hildesheim.de</a:t>
            </a:r>
            <a:endParaRPr lang="de-DE" sz="2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Mitglieder der FAG-LG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457200" y="1039680"/>
            <a:ext cx="8228520" cy="508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3"/>
              </a:rPr>
              <a:t>Kerstin Bauer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UB Weimar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4"/>
              </a:rPr>
              <a:t>Noemi Betancort-Cabrera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</a:t>
            </a:r>
            <a:r>
              <a:rPr lang="de-DE" sz="16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SuUB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Bremen 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5"/>
              </a:rPr>
              <a:t>Petra Helmchen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UB Greifswald 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6"/>
              </a:rPr>
              <a:t>Claudius </a:t>
            </a:r>
            <a:r>
              <a:rPr lang="de-DE" sz="1600" b="0" u="sng" strike="noStrike" spc="-1" dirty="0" err="1">
                <a:solidFill>
                  <a:srgbClr val="0000FF"/>
                </a:solidFill>
                <a:uFillTx/>
                <a:latin typeface="Calibri"/>
                <a:ea typeface="MS PGothic"/>
                <a:hlinkClick r:id="rId6"/>
              </a:rPr>
              <a:t>Herkt-Januschek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Staats- und Universitätsbibliothek Hamburg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7"/>
              </a:rPr>
              <a:t>Silke Janßen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>
                <a:solidFill>
                  <a:srgbClr val="282828"/>
                </a:solidFill>
                <a:latin typeface="Calibri"/>
                <a:ea typeface="MS PGothic"/>
              </a:rPr>
              <a:t>ZBW </a:t>
            </a:r>
            <a:r>
              <a:rPr lang="de-DE" sz="1600" b="0" strike="noStrike" spc="-1" smtClean="0">
                <a:solidFill>
                  <a:srgbClr val="282828"/>
                </a:solidFill>
                <a:latin typeface="Calibri"/>
                <a:ea typeface="MS PGothic"/>
              </a:rPr>
              <a:t>Kiel/Hamburg</a:t>
            </a:r>
            <a:endParaRPr lang="de-DE" sz="1600" b="0" strike="noStrike" spc="-1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8"/>
              </a:rPr>
              <a:t>Helga Kreter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Technische Informationsbibliothek (TIB) 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9"/>
              </a:rPr>
              <a:t>Renate Müller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Staatsbibliothek zu Berlin, PK 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0"/>
              </a:rPr>
              <a:t>Petra Ruppert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Kunstbibliothek, Staatliche Museen zu Berlin - SPK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1"/>
              </a:rPr>
              <a:t>Peter </a:t>
            </a:r>
            <a:r>
              <a:rPr lang="de-DE" sz="1600" b="0" u="sng" strike="noStrike" spc="-1" dirty="0" err="1">
                <a:solidFill>
                  <a:srgbClr val="0000FF"/>
                </a:solidFill>
                <a:uFillTx/>
                <a:latin typeface="Calibri"/>
                <a:ea typeface="MS PGothic"/>
                <a:hlinkClick r:id="rId11"/>
              </a:rPr>
              <a:t>Sbrzesny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SUB Göttingen 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2"/>
              </a:rPr>
              <a:t>Ines Schmidt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ThULB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Jena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3"/>
              </a:rPr>
              <a:t>Jarmo Schrader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UB Hildesheim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4"/>
              </a:rPr>
              <a:t>Dörthe Schulz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Jade Hochschule Wilhelmshaven/Oldenburg/</a:t>
            </a:r>
            <a:r>
              <a:rPr lang="de-DE" sz="16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Elsfleth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5"/>
              </a:rPr>
              <a:t>Rüdiger Stratmann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Ibero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-Amerikanisches Institut , SPK (Sprecher)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endParaRPr lang="de-DE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600" b="0" strike="noStrike" spc="-1" dirty="0">
                <a:solidFill>
                  <a:srgbClr val="5981C1"/>
                </a:solidFill>
                <a:latin typeface="Calibri"/>
                <a:ea typeface="ＭＳ Ｐゴシック"/>
              </a:rPr>
              <a:t>Gäste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6"/>
              </a:rPr>
              <a:t>Kirstin </a:t>
            </a:r>
            <a:r>
              <a:rPr lang="de-DE" sz="1600" b="0" u="sng" strike="noStrike" spc="-1" dirty="0" err="1">
                <a:solidFill>
                  <a:srgbClr val="0000FF"/>
                </a:solidFill>
                <a:uFillTx/>
                <a:latin typeface="Calibri"/>
                <a:ea typeface="MS PGothic"/>
                <a:hlinkClick r:id="rId16"/>
              </a:rPr>
              <a:t>Kemner-Heek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Verbundzentrale des GBV, Göttingen 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7"/>
              </a:rPr>
              <a:t>Uschi </a:t>
            </a:r>
            <a:r>
              <a:rPr lang="de-DE" sz="1600" b="0" u="sng" strike="noStrike" spc="-1" dirty="0" err="1">
                <a:solidFill>
                  <a:srgbClr val="0000FF"/>
                </a:solidFill>
                <a:uFillTx/>
                <a:latin typeface="Calibri"/>
                <a:ea typeface="MS PGothic"/>
                <a:hlinkClick r:id="rId17"/>
              </a:rPr>
              <a:t>Klute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Verbundzentrale des GBV, Hamburg</a:t>
            </a:r>
            <a:endParaRPr lang="de-DE" sz="16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400"/>
              </a:spcBef>
              <a:buClr>
                <a:srgbClr val="282828"/>
              </a:buClr>
              <a:buFont typeface="Arial"/>
              <a:buChar char="•"/>
            </a:pP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  <a:hlinkClick r:id="rId18"/>
              </a:rPr>
              <a:t>Susanne Schuster</a:t>
            </a:r>
            <a:r>
              <a:rPr lang="de-DE" sz="1600" b="0" u="sng" strike="noStrike" spc="-1" dirty="0">
                <a:solidFill>
                  <a:srgbClr val="0000FF"/>
                </a:solidFill>
                <a:uFillTx/>
                <a:latin typeface="Calibri"/>
                <a:ea typeface="MS PGothic"/>
              </a:rPr>
              <a:t> </a:t>
            </a:r>
            <a:r>
              <a:rPr lang="de-DE" sz="16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BSZ, Konstanz</a:t>
            </a:r>
            <a:endParaRPr lang="de-DE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de-DE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de-DE" sz="1600" b="0" strike="noStrike" spc="-1" dirty="0">
              <a:latin typeface="Arial"/>
            </a:endParaRPr>
          </a:p>
        </p:txBody>
      </p:sp>
      <p:sp>
        <p:nvSpPr>
          <p:cNvPr id="163" name="CustomShape 3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54AF4F59-9DC1-483A-BBF3-144322463ABF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2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164" name="CustomShape 4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457200" y="225360"/>
            <a:ext cx="8228520" cy="67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Die FAG-LG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457200" y="1001160"/>
            <a:ext cx="8228520" cy="512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720">
              <a:lnSpc>
                <a:spcPct val="100000"/>
              </a:lnSpc>
              <a:spcBef>
                <a:spcPts val="641"/>
              </a:spcBef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Auftrag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47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Begleitung von LBS-Betrieb und LBS4-Weiterentwicklung im GBV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Kommunikationsforum zum LBS im GBV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Geschäftsgänge Elektronischer Medien und deren Integration im GBV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Evaluation von zukünftigen Bibliotheksmanagementsystemen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Schnittstellen (GOSSIP, DAIA/PAIA, SAP u.a.)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Reporting und Statistik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479"/>
              </a:spcBef>
            </a:pPr>
            <a:endParaRPr lang="de-DE" sz="1800" b="0" strike="noStrike" spc="-1">
              <a:latin typeface="Arial"/>
            </a:endParaRPr>
          </a:p>
          <a:p>
            <a:pPr marL="720">
              <a:lnSpc>
                <a:spcPct val="100000"/>
              </a:lnSpc>
              <a:spcBef>
                <a:spcPts val="641"/>
              </a:spcBef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Sitzungen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1134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64. Sitzung 09.06.2020 (Videokonferenz)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439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63. Sitzung 03.03.2020 (Berlin)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439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62. Sitzung 26.11.2019 (Göttingen)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439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61. Sitzung 27.81.2019 (Hannover)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167" name="CustomShape 3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C70A5009-7E0F-4B6C-8B7D-1073A661CD06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3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168" name="CustomShape 4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GBV-Verbundkonferenz 2020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457200" y="225360"/>
            <a:ext cx="8228520" cy="67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Änderung der Arbeitsstruktur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123120" y="1001160"/>
            <a:ext cx="8228520" cy="5123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457920">
              <a:lnSpc>
                <a:spcPct val="100000"/>
              </a:lnSpc>
              <a:spcBef>
                <a:spcPts val="641"/>
              </a:spcBef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Modifizierung der Arbeit in der FAG-LG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641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Umsetzung: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Mehr Raum für fachliche Diskussionen innerhalb der Treffen, weniger für Berichte.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Berichte und Protokollentwurf werden bereits im Vorfeld der Sitzungen zur gemeinsamen Bearbeitung bereit gestellt.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1199"/>
              </a:spcBef>
            </a:pPr>
            <a:r>
              <a:rPr lang="de-DE" sz="1800" b="1" strike="noStrike" spc="-1">
                <a:solidFill>
                  <a:srgbClr val="282828"/>
                </a:solidFill>
                <a:latin typeface="Calibri"/>
                <a:ea typeface="MS PGothic"/>
              </a:rPr>
              <a:t>Optimierung der Information der GBV-Verbundbibliotheken</a:t>
            </a:r>
            <a:endParaRPr lang="de-DE" sz="1800" b="0" strike="noStrike" spc="-1">
              <a:latin typeface="Arial"/>
            </a:endParaRPr>
          </a:p>
          <a:p>
            <a:pPr marL="457920">
              <a:lnSpc>
                <a:spcPct val="100000"/>
              </a:lnSpc>
              <a:spcBef>
                <a:spcPts val="601"/>
              </a:spcBef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Umsetzung: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LBS-Liste wird informiert, sobald das neu erstellte Protokoll veröffentlicht ist.</a:t>
            </a:r>
            <a:endParaRPr lang="de-DE" sz="1800" b="0" strike="noStrike" spc="-1">
              <a:latin typeface="Arial"/>
            </a:endParaRPr>
          </a:p>
          <a:p>
            <a:pPr marL="1200960" lvl="2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Die wichtigsten Punkte der Treffen werden in kurzen Management-Summaries zusammengefasst und an die Verbundbibliotheken verteilt.</a:t>
            </a:r>
            <a:endParaRPr lang="de-DE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strike="noStrike" spc="-1">
              <a:latin typeface="Arial"/>
            </a:endParaRPr>
          </a:p>
        </p:txBody>
      </p:sp>
      <p:sp>
        <p:nvSpPr>
          <p:cNvPr id="171" name="CustomShape 3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BCD7FC57-3149-478A-83B0-945EF438A6B4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4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172" name="CustomShape 4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GBV-Verbundkonferenz 2020</a:t>
            </a:r>
            <a:endParaRPr lang="de-DE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2808000" y="6480000"/>
            <a:ext cx="3447360" cy="35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pic>
        <p:nvPicPr>
          <p:cNvPr id="174" name="Grafik 173"/>
          <p:cNvPicPr/>
          <p:nvPr/>
        </p:nvPicPr>
        <p:blipFill>
          <a:blip r:embed="rId2"/>
          <a:stretch/>
        </p:blipFill>
        <p:spPr>
          <a:xfrm>
            <a:off x="648000" y="1512000"/>
            <a:ext cx="7559280" cy="4400640"/>
          </a:xfrm>
          <a:prstGeom prst="rect">
            <a:avLst/>
          </a:prstGeom>
          <a:ln>
            <a:noFill/>
          </a:ln>
        </p:spPr>
      </p:pic>
      <p:sp>
        <p:nvSpPr>
          <p:cNvPr id="175" name="CustomShape 2"/>
          <p:cNvSpPr/>
          <p:nvPr/>
        </p:nvSpPr>
        <p:spPr>
          <a:xfrm>
            <a:off x="457200" y="181440"/>
            <a:ext cx="8228520" cy="1328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de-DE" sz="2200" b="1" strike="noStrike" spc="-1">
                <a:solidFill>
                  <a:srgbClr val="5981C1"/>
                </a:solidFill>
                <a:latin typeface="Calibri"/>
                <a:ea typeface="MS PGothic"/>
              </a:rPr>
              <a:t>Arbeiten der Facharbeitsgruppe in Zeiten von SARS-CoV-2</a:t>
            </a:r>
            <a:r>
              <a:rPr lang="de-DE" sz="2200" b="1" strike="noStrike" spc="-1">
                <a:solidFill>
                  <a:srgbClr val="474747"/>
                </a:solidFill>
                <a:latin typeface="Calibri"/>
                <a:ea typeface="MS PGothic"/>
              </a:rPr>
              <a:t> </a:t>
            </a:r>
            <a:r>
              <a:t/>
            </a:r>
            <a:br/>
            <a:r>
              <a:rPr lang="de-DE" sz="2200" b="1" strike="noStrike" spc="-1">
                <a:solidFill>
                  <a:srgbClr val="1B1B1B"/>
                </a:solidFill>
                <a:latin typeface="Calibri"/>
                <a:ea typeface="MS PGothic"/>
              </a:rPr>
              <a:t>Videokonferenzen statt Präsenztreffen</a:t>
            </a:r>
            <a:r>
              <a:t/>
            </a:r>
            <a:br/>
            <a:r>
              <a:rPr lang="de-DE" sz="2400" b="0" strike="noStrike" spc="-1">
                <a:solidFill>
                  <a:srgbClr val="474747"/>
                </a:solidFill>
                <a:latin typeface="Calibri"/>
                <a:ea typeface="MS PGothic"/>
              </a:rPr>
              <a:t>  </a:t>
            </a:r>
            <a:endParaRPr lang="de-DE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Das aktuelle LBS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457200" y="1235160"/>
            <a:ext cx="8228520" cy="488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74376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Begleitung der Entwicklung, Feedback zu Berichten der VZG</a:t>
            </a: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LBS4 wird durch OCLC weiterentwickelt, Input der FAG-LG zum Im- und Export von Rechnungsdaten</a:t>
            </a: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Vortrag zum Rechnungsdatenimport und elektronische Rechnungen: Stand und Ausblick (LBS-Workshop, Göttingen, 26.11.2019)</a:t>
            </a: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Status des LBS4:</a:t>
            </a:r>
            <a:endParaRPr lang="de-DE" sz="1800" b="0" strike="noStrike" spc="-1" dirty="0">
              <a:latin typeface="Arial"/>
            </a:endParaRPr>
          </a:p>
          <a:p>
            <a:pPr marL="1200960" lvl="2" indent="-285480">
              <a:spcBef>
                <a:spcPts val="561"/>
              </a:spcBef>
              <a:buClr>
                <a:srgbClr val="282828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Die neue Oberfläche (Version 2.12.2) steht auf allen Testrechnern zur Verfügung.</a:t>
            </a:r>
            <a:endParaRPr lang="de-DE" b="0" strike="noStrike" spc="-1" dirty="0">
              <a:latin typeface="Arial"/>
            </a:endParaRPr>
          </a:p>
          <a:p>
            <a:pPr marL="1200960" lvl="2" indent="-285480">
              <a:spcBef>
                <a:spcPts val="561"/>
              </a:spcBef>
              <a:buClr>
                <a:srgbClr val="282828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Die aktuelle Version ist jetzt browserunabhängig.</a:t>
            </a:r>
            <a:endParaRPr lang="de-DE" b="0" strike="noStrike" spc="-1" dirty="0">
              <a:latin typeface="Arial"/>
            </a:endParaRPr>
          </a:p>
          <a:p>
            <a:pPr marL="1200960" lvl="2" indent="-285480">
              <a:spcBef>
                <a:spcPts val="561"/>
              </a:spcBef>
              <a:buClr>
                <a:srgbClr val="282828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Der Umstieg auf Linux-Version wird 2020/21 umgesetzt.</a:t>
            </a:r>
            <a:endParaRPr lang="de-DE" b="0" strike="noStrike" spc="-1" dirty="0">
              <a:latin typeface="Arial"/>
            </a:endParaRPr>
          </a:p>
          <a:p>
            <a:pPr marL="1200960" lvl="2" indent="-285480">
              <a:spcBef>
                <a:spcPts val="561"/>
              </a:spcBef>
              <a:buClr>
                <a:srgbClr val="282828"/>
              </a:buClr>
              <a:buFont typeface="Arial"/>
              <a:buChar char="•"/>
            </a:pPr>
            <a:r>
              <a:rPr lang="de-DE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Voraussetzung für die Linux-Version ist die neueste LBS4 Version.</a:t>
            </a:r>
            <a:endParaRPr lang="de-DE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de-DE" sz="1800" b="0" strike="noStrike" spc="-1" dirty="0"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179" name="CustomShape 4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D9534583-70E7-4247-91EF-E2F3D8F3649F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6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457200" y="1257480"/>
            <a:ext cx="8228520" cy="442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de-DE" sz="1900" b="1" strike="noStrike" spc="-1">
                <a:solidFill>
                  <a:srgbClr val="1B1B1B"/>
                </a:solidFill>
                <a:latin typeface="Calibri"/>
                <a:ea typeface="MS PGothic"/>
              </a:rPr>
              <a:t>“Von LBS-Systemverwaltung zu LBS-Systemverwaltung“</a:t>
            </a:r>
            <a:r>
              <a:t/>
            </a:r>
            <a:br/>
            <a:r>
              <a:t/>
            </a:r>
            <a:br/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Einrichtung einer </a:t>
            </a:r>
            <a:r>
              <a:rPr lang="de-DE" sz="1900" b="0" u="sng" strike="noStrike" spc="-1">
                <a:solidFill>
                  <a:srgbClr val="0000FF"/>
                </a:solidFill>
                <a:uFillTx/>
                <a:latin typeface="Calibri"/>
                <a:ea typeface="MS PGothic"/>
                <a:hlinkClick r:id="rId3"/>
              </a:rPr>
              <a:t>Umfrage-Plattform</a:t>
            </a:r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 durch die FAG-LG,  Themenvorschläge der FAG-LG wurden angeboten und konnten von den TeilnehmerInnen als für den Workshop gewünscht gekennzeichnet werden. Ebenso konnten die TeilnehmerInnen dort eigene Themenvorschläge hinterlegen.</a:t>
            </a:r>
            <a:endParaRPr lang="de-DE" sz="19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9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1B1B1B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SQL-Abfragen</a:t>
            </a:r>
            <a:endParaRPr lang="de-DE" sz="19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1B1B1B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Tools, die im Alltag verwendet werden</a:t>
            </a:r>
            <a:endParaRPr lang="de-DE" sz="19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1B1B1B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Drucken</a:t>
            </a:r>
            <a:endParaRPr lang="de-DE" sz="19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1B1B1B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Log-Dateien / Auswertung</a:t>
            </a:r>
            <a:endParaRPr lang="de-DE" sz="1900" b="0" strike="noStrike" spc="-1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1B1B1B"/>
              </a:buClr>
              <a:buFont typeface="Arial"/>
              <a:buChar char="•"/>
            </a:pPr>
            <a:r>
              <a:rPr lang="de-DE" sz="1900" b="0" strike="noStrike" spc="-1">
                <a:solidFill>
                  <a:srgbClr val="1B1B1B"/>
                </a:solidFill>
                <a:latin typeface="Calibri"/>
                <a:ea typeface="MS PGothic"/>
              </a:rPr>
              <a:t>Skripte / Weiterverarbeitung von Output</a:t>
            </a:r>
            <a:endParaRPr lang="de-DE" sz="19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9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900" b="1" strike="noStrike" spc="-1">
                <a:solidFill>
                  <a:srgbClr val="1B1B1B"/>
                </a:solidFill>
                <a:latin typeface="Calibri"/>
                <a:ea typeface="MS PGothic"/>
              </a:rPr>
              <a:t>Auf Grund der Corona-Pandemie musste der LBS-WS vor Ort abgesagt werden. Alternativ wurde ein virtuelles Format geplant und dazu Beiträge angefragt. </a:t>
            </a:r>
            <a:endParaRPr lang="de-DE" sz="19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9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1900" b="1" strike="noStrike" spc="-1">
                <a:solidFill>
                  <a:srgbClr val="1B1B1B"/>
                </a:solidFill>
                <a:latin typeface="Calibri"/>
                <a:ea typeface="MS PGothic"/>
              </a:rPr>
              <a:t>Da für alle potentiellen TeilnehmerInnen des LBS-WS der persönliche Austausch wünschenswert ist, wird auch der virtuelle LBS-Workshop 2020 deshalb abgesagt!</a:t>
            </a:r>
            <a:endParaRPr lang="de-DE" sz="1900" b="0" strike="noStrike" spc="-1"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E293293F-814A-4E1B-9BD0-8CCF83E104A9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7</a:t>
            </a:fld>
            <a:endParaRPr lang="de-DE" sz="1200" b="0" strike="noStrike" spc="-1">
              <a:latin typeface="Arial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183" name="CustomShape 4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2300" b="1" strike="noStrike" spc="-1">
                <a:solidFill>
                  <a:srgbClr val="5981C1"/>
                </a:solidFill>
                <a:latin typeface="Calibri"/>
                <a:ea typeface="MS PGothic"/>
              </a:rPr>
              <a:t>Planung und Organisation des 5. LBS-Workshop</a:t>
            </a:r>
            <a:endParaRPr lang="de-DE" sz="23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de-DE" sz="2300" b="1" strike="noStrike" spc="-1">
                <a:solidFill>
                  <a:srgbClr val="5981C1"/>
                </a:solidFill>
                <a:latin typeface="Calibri"/>
                <a:ea typeface="MS PGothic"/>
              </a:rPr>
              <a:t>am 01.10.2020 in der Staats- und Universitätsbibliothek Hamburg</a:t>
            </a:r>
            <a:endParaRPr lang="de-DE" sz="23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Das neue LBS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457200" y="1235160"/>
            <a:ext cx="8228520" cy="488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641"/>
              </a:spcBef>
            </a:pPr>
            <a:endParaRPr lang="de-DE" sz="1800" b="0" strike="noStrike" spc="-1">
              <a:latin typeface="Arial"/>
            </a:endParaRPr>
          </a:p>
          <a:p>
            <a:pPr marL="74304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Begleitung und Bewertung der Entwicklung anderer Bibliotheksmanagementsysteme (BMS) auf dem Markt</a:t>
            </a:r>
            <a:endParaRPr lang="de-DE" sz="1800" b="0" strike="noStrike" spc="-1">
              <a:latin typeface="Arial"/>
            </a:endParaRPr>
          </a:p>
          <a:p>
            <a:pPr marL="743760" lvl="2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Begleitung der FOLIO-Tage in Mainz (April / August jeweils abgesagt – virtuelles Format Ende 2020 geplant)</a:t>
            </a:r>
            <a:endParaRPr lang="de-DE" sz="1800" b="0" strike="noStrike" spc="-1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>
                <a:solidFill>
                  <a:srgbClr val="282828"/>
                </a:solidFill>
                <a:latin typeface="Calibri"/>
                <a:ea typeface="MS PGothic"/>
              </a:rPr>
              <a:t>Weiterhin Marktbeobachtung zur Entwicklung alternativer Systeme, z.B. Alma, WMS   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186" name="CustomShape 3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 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187" name="CustomShape 4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2E185B61-1040-4271-8C95-EA11BF1B9190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8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457200" y="225360"/>
            <a:ext cx="8228520" cy="93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de-DE" sz="3600" b="0" strike="noStrike" spc="-1">
                <a:solidFill>
                  <a:srgbClr val="5981C1"/>
                </a:solidFill>
                <a:latin typeface="Calibri"/>
                <a:ea typeface="MS PGothic"/>
              </a:rPr>
              <a:t>Elektronische Ressourcen / ERM</a:t>
            </a:r>
            <a:endParaRPr lang="de-DE" sz="3600" b="0" strike="noStrike" spc="-1">
              <a:latin typeface="Arial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457200" y="1235160"/>
            <a:ext cx="8228520" cy="4889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743760" lvl="1" indent="-285480">
              <a:lnSpc>
                <a:spcPct val="100000"/>
              </a:lnSpc>
              <a:spcBef>
                <a:spcPts val="64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Begleitung der FOLIO-ERM </a:t>
            </a: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Subgroup</a:t>
            </a: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FAG-Mitglieder sind in weiteren SIGs vertreten</a:t>
            </a: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1199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Status ERM:</a:t>
            </a:r>
            <a:endParaRPr lang="de-DE" sz="1800" b="0" strike="noStrike" spc="-1" dirty="0">
              <a:latin typeface="Arial"/>
            </a:endParaRPr>
          </a:p>
          <a:p>
            <a:pPr marL="1372320">
              <a:lnSpc>
                <a:spcPct val="100000"/>
              </a:lnSpc>
              <a:spcBef>
                <a:spcPts val="601"/>
              </a:spcBef>
            </a:pPr>
            <a:r>
              <a:rPr lang="de-DE" sz="1800" b="0" strike="noStrike" spc="-1" dirty="0" smtClean="0">
                <a:solidFill>
                  <a:srgbClr val="282828"/>
                </a:solidFill>
                <a:latin typeface="Calibri"/>
                <a:ea typeface="MS PGothic"/>
              </a:rPr>
              <a:t>ZBW Kiel/Hamburg: 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im Produktivbetrieb seit 27. Mai 2020</a:t>
            </a:r>
            <a:endParaRPr lang="de-DE" sz="1800" b="0" strike="noStrike" spc="-1" dirty="0">
              <a:latin typeface="Arial"/>
            </a:endParaRPr>
          </a:p>
          <a:p>
            <a:pPr marL="1372320">
              <a:lnSpc>
                <a:spcPct val="100000"/>
              </a:lnSpc>
              <a:spcBef>
                <a:spcPts val="601"/>
              </a:spcBef>
            </a:pP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SuUB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 Bremen: Test aus Kapazitätsgründen unterbrochen</a:t>
            </a: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Goldenrod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-Release im Juli veröffentlicht</a:t>
            </a:r>
            <a:endParaRPr lang="de-DE" sz="1800" b="0" strike="noStrike" spc="-1" dirty="0">
              <a:latin typeface="Arial"/>
            </a:endParaRPr>
          </a:p>
          <a:p>
            <a:pPr marL="743760" lvl="1" indent="-285480">
              <a:lnSpc>
                <a:spcPct val="100000"/>
              </a:lnSpc>
              <a:spcBef>
                <a:spcPts val="601"/>
              </a:spcBef>
              <a:buClr>
                <a:srgbClr val="282828"/>
              </a:buClr>
              <a:buFont typeface="Arial"/>
              <a:buChar char="•"/>
            </a:pPr>
            <a:r>
              <a:rPr lang="de-DE" sz="1800" b="0" strike="noStrike" spc="-1" dirty="0" err="1">
                <a:solidFill>
                  <a:srgbClr val="282828"/>
                </a:solidFill>
                <a:latin typeface="Calibri"/>
                <a:ea typeface="MS PGothic"/>
              </a:rPr>
              <a:t>Honeysuckle</a:t>
            </a:r>
            <a:r>
              <a:rPr lang="de-DE" sz="1800" b="0" strike="noStrike" spc="-1" dirty="0">
                <a:solidFill>
                  <a:srgbClr val="282828"/>
                </a:solidFill>
                <a:latin typeface="Calibri"/>
                <a:ea typeface="MS PGothic"/>
              </a:rPr>
              <a:t>-Release im 3. Quartal 2020</a:t>
            </a:r>
            <a:endParaRPr lang="de-DE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de-DE" sz="1800" b="0" strike="noStrike" spc="-1" dirty="0">
              <a:latin typeface="Arial"/>
            </a:endParaRPr>
          </a:p>
        </p:txBody>
      </p:sp>
      <p:sp>
        <p:nvSpPr>
          <p:cNvPr id="190" name="CustomShape 3"/>
          <p:cNvSpPr/>
          <p:nvPr/>
        </p:nvSpPr>
        <p:spPr>
          <a:xfrm>
            <a:off x="0" y="6458040"/>
            <a:ext cx="9142920" cy="30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45000" anchor="ctr"/>
          <a:lstStyle/>
          <a:p>
            <a:pPr algn="ctr">
              <a:lnSpc>
                <a:spcPct val="100000"/>
              </a:lnSpc>
            </a:pPr>
            <a:r>
              <a:rPr lang="de-DE" sz="1800" b="0" strike="noStrike" spc="-1">
                <a:solidFill>
                  <a:srgbClr val="FFFFFF"/>
                </a:solidFill>
                <a:latin typeface="Calibri"/>
                <a:ea typeface="ＭＳ Ｐゴシック"/>
              </a:rPr>
              <a:t>GBV-Verbundkonferenz 2020</a:t>
            </a:r>
            <a:endParaRPr lang="de-DE" sz="1800" b="0" strike="noStrike" spc="-1"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>
            <a:off x="8724960" y="5551560"/>
            <a:ext cx="506880" cy="2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fld id="{7A14E86E-5DDA-4181-BD4B-23CF3B78EBE6}" type="slidenum">
              <a:rPr lang="de-DE" sz="1200" b="0" strike="noStrike" spc="-1">
                <a:solidFill>
                  <a:srgbClr val="FFFFFF"/>
                </a:solidFill>
                <a:latin typeface="Calibri"/>
                <a:ea typeface="MS PGothic"/>
              </a:rPr>
              <a:t>9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82828"/>
      </a:dk2>
      <a:lt2>
        <a:srgbClr val="E6E6E6"/>
      </a:lt2>
      <a:accent1>
        <a:srgbClr val="5780C0"/>
      </a:accent1>
      <a:accent2>
        <a:srgbClr val="2F5EA2"/>
      </a:accent2>
      <a:accent3>
        <a:srgbClr val="26497C"/>
      </a:accent3>
      <a:accent4>
        <a:srgbClr val="CD901B"/>
      </a:accent4>
      <a:accent5>
        <a:srgbClr val="E27514"/>
      </a:accent5>
      <a:accent6>
        <a:srgbClr val="F0A20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GBV.thmx</Template>
  <TotalTime>0</TotalTime>
  <Words>777</Words>
  <Application>Microsoft Office PowerPoint</Application>
  <PresentationFormat>Bildschirmpräsentation (4:3)</PresentationFormat>
  <Paragraphs>175</Paragraphs>
  <Slides>14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4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Office Theme</vt:lpstr>
      <vt:lpstr>Office Theme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VZG / GBV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konradi</dc:creator>
  <cp:lastModifiedBy>Kemner-Heek, Kirstin</cp:lastModifiedBy>
  <cp:revision>177</cp:revision>
  <cp:lastPrinted>2012-05-14T08:35:32Z</cp:lastPrinted>
  <dcterms:created xsi:type="dcterms:W3CDTF">2012-05-07T12:02:35Z</dcterms:created>
  <dcterms:modified xsi:type="dcterms:W3CDTF">2020-08-06T12:30:10Z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VZG / GBV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13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14</vt:i4>
  </property>
</Properties>
</file>