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60" r:id="rId4"/>
    <p:sldId id="259" r:id="rId5"/>
    <p:sldId id="261" r:id="rId6"/>
    <p:sldId id="262" r:id="rId7"/>
    <p:sldId id="264" r:id="rId8"/>
    <p:sldId id="265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91" d="100"/>
          <a:sy n="91" d="100"/>
        </p:scale>
        <p:origin x="3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1CA192-2C32-48DC-A832-C8CA18111614}" type="datetimeFigureOut">
              <a:rPr lang="de-DE" smtClean="0"/>
              <a:t>21.08.2024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88F766-786A-4685-8E92-506DD82138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9345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FC8603E-D526-A56E-1EF3-7AAE767AE37D}" type="slidenum">
              <a:rPr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30654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3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izenplatzhalter 2"/>
          <p:cNvSpPr>
            <a:spLocks noGrp="1"/>
          </p:cNvSpPr>
          <p:nvPr>
            <p:ph type="body" idx="1"/>
          </p:nvPr>
        </p:nvSpPr>
        <p:spPr bwMode="auto">
          <a:prstGeom prst="rect">
            <a:avLst/>
          </a:prstGeom>
          <a:noFill/>
        </p:spPr>
        <p:txBody>
          <a:bodyPr/>
          <a:lstStyle/>
          <a:p>
            <a:pPr>
              <a:defRPr/>
            </a:pPr>
            <a:r>
              <a:rPr lang="de-DE"/>
              <a:t>Die Ausschreibung für die Nachbesetzung von 2 Plätzen in der FAG wurde über die einschlägigen Kanäle veröffentlicht. Die Bewerbungsfrist endet am 4. Oktober.</a:t>
            </a:r>
            <a:endParaRPr/>
          </a:p>
        </p:txBody>
      </p:sp>
      <p:sp>
        <p:nvSpPr>
          <p:cNvPr id="14340" name="Foliennummernplatzhalter 3"/>
          <p:cNvSpPr>
            <a:spLocks noGrp="1"/>
          </p:cNvSpPr>
          <p:nvPr>
            <p:ph type="sldNum" sz="quarter" idx="5"/>
          </p:nvPr>
        </p:nvSpPr>
        <p:spPr bwMode="auto">
          <a:prstGeom prst="rect">
            <a:avLst/>
          </a:prstGeo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/>
                <a:ea typeface="MS PGothic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/>
                <a:ea typeface="MS PGothic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/>
                <a:ea typeface="MS PGothic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/>
                <a:ea typeface="MS PGothic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/>
                <a:ea typeface="MS PGothic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Calibri"/>
                <a:ea typeface="MS PGothic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Calibri"/>
                <a:ea typeface="MS PGothic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Calibri"/>
                <a:ea typeface="MS PGothic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defRPr sz="2400">
                <a:solidFill>
                  <a:schemeClr val="tx1"/>
                </a:solidFill>
                <a:latin typeface="Calibri"/>
                <a:ea typeface="MS PGothic"/>
              </a:defRPr>
            </a:lvl9pPr>
          </a:lstStyle>
          <a:p>
            <a:pPr>
              <a:defRPr/>
            </a:pPr>
            <a:fld id="{CF9ABAA4-FC1C-4163-9472-7BB91A055439}" type="slidenum">
              <a:rPr lang="de-DE" sz="1200"/>
              <a:t>2</a:t>
            </a:fld>
            <a:endParaRPr lang="de-DE" sz="1200"/>
          </a:p>
        </p:txBody>
      </p:sp>
    </p:spTree>
    <p:extLst>
      <p:ext uri="{BB962C8B-B14F-4D97-AF65-F5344CB8AC3E}">
        <p14:creationId xmlns:p14="http://schemas.microsoft.com/office/powerpoint/2010/main" val="15026763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F9C519C-F3D9-658C-1B5D-71934FAB5EA4}" type="slidenum">
              <a:rPr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883897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B44FF34-3CEB-C1E5-1692-2465FEC99944}" type="slidenum">
              <a:rPr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845104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AB238E6-FFE3-E152-86BC-82B31485BDA8}" type="slidenum">
              <a:rPr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8237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267004E-C046-4255-7F96-F833DD9ED3EF}" type="slidenum">
              <a:rPr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051054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658E952-9260-8BBC-0B99-1A014B47402B}" type="slidenum">
              <a:rPr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28972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C1644-F934-45AA-AED4-6E5D9304D47A}" type="datetimeFigureOut">
              <a:rPr lang="de-DE" smtClean="0"/>
              <a:t>21.08.2024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F97B9-B598-4023-A1FE-47B01E7240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1176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C1644-F934-45AA-AED4-6E5D9304D47A}" type="datetimeFigureOut">
              <a:rPr lang="de-DE" smtClean="0"/>
              <a:t>21.08.2024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F97B9-B598-4023-A1FE-47B01E7240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5388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C1644-F934-45AA-AED4-6E5D9304D47A}" type="datetimeFigureOut">
              <a:rPr lang="de-DE" smtClean="0"/>
              <a:t>21.08.2024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F97B9-B598-4023-A1FE-47B01E7240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27595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1_Titelfolie"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0" y="600365"/>
            <a:ext cx="12192000" cy="2235200"/>
          </a:xfrm>
        </p:spPr>
        <p:txBody>
          <a:bodyPr anchor="b"/>
          <a:lstStyle>
            <a:lvl1pPr algn="ctr">
              <a:defRPr>
                <a:solidFill>
                  <a:srgbClr val="5981C1"/>
                </a:solidFill>
              </a:defRPr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0" y="2835567"/>
            <a:ext cx="12192000" cy="501073"/>
          </a:xfrm>
        </p:spPr>
        <p:txBody>
          <a:bodyPr>
            <a:normAutofit/>
          </a:bodyPr>
          <a:lstStyle>
            <a:lvl1pPr marL="0" indent="0" algn="ctr">
              <a:buNone/>
              <a:defRPr sz="2400" i="0">
                <a:solidFill>
                  <a:srgbClr val="474747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0"/>
          </p:nvPr>
        </p:nvSpPr>
        <p:spPr bwMode="auto">
          <a:xfrm>
            <a:off x="2" y="4500882"/>
            <a:ext cx="12191999" cy="539115"/>
          </a:xfrm>
        </p:spPr>
        <p:txBody>
          <a:bodyPr/>
          <a:lstStyle>
            <a:lvl1pPr marL="0" indent="0" algn="ctr">
              <a:buNone/>
              <a:defRPr sz="2000" i="0">
                <a:solidFill>
                  <a:schemeClr val="accent2"/>
                </a:solidFill>
                <a:latin typeface="+mn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31677150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C1644-F934-45AA-AED4-6E5D9304D47A}" type="datetimeFigureOut">
              <a:rPr lang="de-DE" smtClean="0"/>
              <a:t>21.08.2024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F97B9-B598-4023-A1FE-47B01E7240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5259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C1644-F934-45AA-AED4-6E5D9304D47A}" type="datetimeFigureOut">
              <a:rPr lang="de-DE" smtClean="0"/>
              <a:t>21.08.2024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F97B9-B598-4023-A1FE-47B01E7240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6395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C1644-F934-45AA-AED4-6E5D9304D47A}" type="datetimeFigureOut">
              <a:rPr lang="de-DE" smtClean="0"/>
              <a:t>21.08.2024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F97B9-B598-4023-A1FE-47B01E7240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2526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C1644-F934-45AA-AED4-6E5D9304D47A}" type="datetimeFigureOut">
              <a:rPr lang="de-DE" smtClean="0"/>
              <a:t>21.08.2024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F97B9-B598-4023-A1FE-47B01E7240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9356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C1644-F934-45AA-AED4-6E5D9304D47A}" type="datetimeFigureOut">
              <a:rPr lang="de-DE" smtClean="0"/>
              <a:t>21.08.2024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F97B9-B598-4023-A1FE-47B01E7240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2190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C1644-F934-45AA-AED4-6E5D9304D47A}" type="datetimeFigureOut">
              <a:rPr lang="de-DE" smtClean="0"/>
              <a:t>21.08.2024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F97B9-B598-4023-A1FE-47B01E7240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923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C1644-F934-45AA-AED4-6E5D9304D47A}" type="datetimeFigureOut">
              <a:rPr lang="de-DE" smtClean="0"/>
              <a:t>21.08.2024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F97B9-B598-4023-A1FE-47B01E7240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8297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C1644-F934-45AA-AED4-6E5D9304D47A}" type="datetimeFigureOut">
              <a:rPr lang="de-DE" smtClean="0"/>
              <a:t>21.08.2024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F97B9-B598-4023-A1FE-47B01E7240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984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C1644-F934-45AA-AED4-6E5D9304D47A}" type="datetimeFigureOut">
              <a:rPr lang="de-DE" smtClean="0"/>
              <a:t>21.08.2024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F97B9-B598-4023-A1FE-47B01E7240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997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verbundwiki.gbv.de/display/FAGL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1524000" y="2835275"/>
            <a:ext cx="9144000" cy="50165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 sz="1800" u="sng">
                <a:ea typeface="ＭＳ Ｐゴシック"/>
                <a:hlinkClick r:id="rId3" tooltip="https://verbundwiki.gbv.de/display/FAGLG/"/>
              </a:rPr>
              <a:t>https://verbundwiki.gbv.de/display/FAGLG/</a:t>
            </a:r>
            <a:r>
              <a:rPr lang="de-DE" sz="1800">
                <a:ea typeface="ＭＳ Ｐゴシック"/>
              </a:rPr>
              <a:t> </a:t>
            </a:r>
            <a:endParaRPr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 bwMode="auto">
          <a:xfrm>
            <a:off x="1524000" y="4500563"/>
            <a:ext cx="9144000" cy="539750"/>
          </a:xfrm>
        </p:spPr>
        <p:txBody>
          <a:bodyPr/>
          <a:lstStyle/>
          <a:p>
            <a:pPr>
              <a:defRPr/>
            </a:pPr>
            <a:r>
              <a:rPr lang="de-DE">
                <a:ea typeface="ＭＳ Ｐゴシック"/>
              </a:rPr>
              <a:t>Rüdiger Stratmann</a:t>
            </a:r>
          </a:p>
        </p:txBody>
      </p:sp>
      <p:sp>
        <p:nvSpPr>
          <p:cNvPr id="6" name="Titel 5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dirty="0" err="1"/>
              <a:t>Bericht</a:t>
            </a:r>
            <a:r>
              <a:rPr dirty="0"/>
              <a:t> </a:t>
            </a:r>
            <a:r>
              <a:rPr dirty="0" err="1"/>
              <a:t>aus</a:t>
            </a:r>
            <a:r>
              <a:rPr dirty="0"/>
              <a:t> der FAG </a:t>
            </a:r>
            <a:br>
              <a:rPr dirty="0"/>
            </a:br>
            <a:r>
              <a:rPr lang="de-DE" dirty="0"/>
              <a:t>Lokale Geschäftsgänge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248605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 bwMode="auto">
          <a:xfrm>
            <a:off x="1524000" y="6457951"/>
            <a:ext cx="9144000" cy="309563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defRPr/>
            </a:pPr>
            <a:r>
              <a:rPr lang="de-DE" dirty="0"/>
              <a:t>FAG-LG</a:t>
            </a:r>
          </a:p>
          <a:p>
            <a:pPr>
              <a:defRPr/>
            </a:pPr>
            <a:endParaRPr dirty="0"/>
          </a:p>
        </p:txBody>
      </p:sp>
      <p:sp>
        <p:nvSpPr>
          <p:cNvPr id="13315" name="Foliennummernplatzhalter 3"/>
          <p:cNvSpPr txBox="1">
            <a:spLocks noChangeArrowheads="1"/>
          </p:cNvSpPr>
          <p:nvPr/>
        </p:nvSpPr>
        <p:spPr bwMode="auto">
          <a:xfrm>
            <a:off x="10248900" y="5551489"/>
            <a:ext cx="508000" cy="2635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>
              <a:spcBef>
                <a:spcPts val="0"/>
              </a:spcBef>
              <a:buFont typeface="Arial"/>
              <a:buChar char="•"/>
              <a:defRPr sz="3200">
                <a:solidFill>
                  <a:schemeClr val="tx2"/>
                </a:solidFill>
                <a:latin typeface="Calibri"/>
                <a:ea typeface="MS PGothic"/>
              </a:defRPr>
            </a:lvl1pPr>
            <a:lvl2pPr marL="742950" indent="-285750">
              <a:spcBef>
                <a:spcPts val="0"/>
              </a:spcBef>
              <a:buFont typeface="Arial"/>
              <a:buChar char="•"/>
              <a:defRPr sz="2800">
                <a:solidFill>
                  <a:schemeClr val="tx2"/>
                </a:solidFill>
                <a:latin typeface="Calibri"/>
                <a:ea typeface="MS PGothic"/>
              </a:defRPr>
            </a:lvl2pPr>
            <a:lvl3pPr marL="1143000" indent="-228600">
              <a:spcBef>
                <a:spcPts val="0"/>
              </a:spcBef>
              <a:buFont typeface="Arial"/>
              <a:buChar char="•"/>
              <a:defRPr sz="2400">
                <a:solidFill>
                  <a:schemeClr val="tx2"/>
                </a:solidFill>
                <a:latin typeface="Calibri"/>
                <a:ea typeface="MS PGothic"/>
              </a:defRPr>
            </a:lvl3pPr>
            <a:lvl4pPr marL="1600200" indent="-228600">
              <a:spcBef>
                <a:spcPts val="0"/>
              </a:spcBef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4pPr>
            <a:lvl5pPr marL="2057400" indent="-228600">
              <a:spcBef>
                <a:spcPts val="0"/>
              </a:spcBef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9pPr>
          </a:lstStyle>
          <a:p>
            <a:pPr algn="ctr">
              <a:buNone/>
              <a:defRPr/>
            </a:pPr>
            <a:fld id="{D3095010-B7FD-4737-A0B4-90E61CAFB4F7}" type="slidenum">
              <a:rPr lang="de-DE" sz="1200">
                <a:solidFill>
                  <a:schemeClr val="bg1"/>
                </a:solidFill>
              </a:rPr>
              <a:pPr algn="ctr">
                <a:buNone/>
                <a:defRPr/>
              </a:pPr>
              <a:t>2</a:t>
            </a:fld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sz="4000" dirty="0" err="1"/>
              <a:t>Mitglieder</a:t>
            </a:r>
            <a:r>
              <a:rPr sz="4000" dirty="0"/>
              <a:t> und </a:t>
            </a:r>
            <a:r>
              <a:rPr sz="4000" dirty="0" err="1"/>
              <a:t>ständige</a:t>
            </a:r>
            <a:r>
              <a:rPr sz="4000" dirty="0"/>
              <a:t> </a:t>
            </a:r>
            <a:r>
              <a:rPr sz="4000" dirty="0" err="1"/>
              <a:t>Gäste</a:t>
            </a:r>
            <a:r>
              <a:rPr sz="4000" dirty="0"/>
              <a:t> (</a:t>
            </a:r>
            <a:r>
              <a:rPr sz="4000" dirty="0" smtClean="0"/>
              <a:t>202</a:t>
            </a:r>
            <a:r>
              <a:rPr lang="de-DE" sz="4000" dirty="0"/>
              <a:t>4</a:t>
            </a:r>
            <a:r>
              <a:rPr sz="4000" dirty="0" smtClean="0"/>
              <a:t>-20</a:t>
            </a:r>
            <a:r>
              <a:rPr lang="de-DE" sz="4000" dirty="0" smtClean="0"/>
              <a:t>26</a:t>
            </a:r>
            <a:r>
              <a:rPr sz="4000" dirty="0" smtClean="0"/>
              <a:t>)</a:t>
            </a:r>
            <a:r>
              <a:rPr lang="de-DE" sz="4000" dirty="0" smtClean="0"/>
              <a:t/>
            </a:r>
            <a:br>
              <a:rPr lang="de-DE" sz="4000" dirty="0" smtClean="0"/>
            </a:br>
            <a:endParaRPr sz="4000" dirty="0"/>
          </a:p>
        </p:txBody>
      </p:sp>
      <p:sp>
        <p:nvSpPr>
          <p:cNvPr id="6" name="Inhaltsplatzhalter 2"/>
          <p:cNvSpPr txBox="1"/>
          <p:nvPr/>
        </p:nvSpPr>
        <p:spPr bwMode="auto">
          <a:xfrm>
            <a:off x="2085975" y="1165226"/>
            <a:ext cx="3921793" cy="514734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algn="l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3200">
                <a:solidFill>
                  <a:schemeClr val="tx2"/>
                </a:solidFill>
                <a:latin typeface="+mn-lt"/>
                <a:ea typeface="MS PGothic"/>
                <a:cs typeface="ＭＳ Ｐゴシック"/>
              </a:defRPr>
            </a:lvl1pPr>
            <a:lvl2pPr marL="742950" indent="-285750" algn="l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800">
                <a:solidFill>
                  <a:schemeClr val="tx2"/>
                </a:solidFill>
                <a:latin typeface="+mn-lt"/>
                <a:ea typeface="MS PGothic"/>
                <a:cs typeface="+mn-cs"/>
              </a:defRPr>
            </a:lvl2pPr>
            <a:lvl3pPr marL="1143000" indent="-228600" algn="l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400">
                <a:solidFill>
                  <a:schemeClr val="tx2"/>
                </a:solidFill>
                <a:latin typeface="+mn-lt"/>
                <a:ea typeface="MS PGothic"/>
                <a:cs typeface="+mn-cs"/>
              </a:defRPr>
            </a:lvl3pPr>
            <a:lvl4pPr marL="1600200" indent="-228600" algn="l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MS PGothic"/>
                <a:cs typeface="+mn-cs"/>
              </a:defRPr>
            </a:lvl4pPr>
            <a:lvl5pPr marL="2057400" indent="-228600" algn="l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MS PGothic"/>
                <a:cs typeface="+mn-cs"/>
              </a:defRPr>
            </a:lvl5pPr>
            <a:lvl6pPr marL="25146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37"/>
              </a:spcBef>
              <a:buNone/>
              <a:defRPr/>
            </a:pPr>
            <a:r>
              <a:rPr lang="de-DE" sz="1900" b="1" dirty="0" smtClean="0">
                <a:ea typeface="Calibri"/>
                <a:cs typeface="Calibri"/>
              </a:rPr>
              <a:t>Mitglieder</a:t>
            </a:r>
          </a:p>
          <a:p>
            <a:pPr marL="0" indent="0">
              <a:spcBef>
                <a:spcPts val="337"/>
              </a:spcBef>
              <a:buNone/>
              <a:defRPr/>
            </a:pPr>
            <a:endParaRPr lang="de-DE" sz="1900" dirty="0"/>
          </a:p>
          <a:p>
            <a:pPr>
              <a:buFont typeface="Arial"/>
              <a:buChar char="•"/>
              <a:defRPr/>
            </a:pPr>
            <a:r>
              <a:rPr lang="de-DE" sz="1500" dirty="0" smtClean="0">
                <a:ea typeface="ＭＳ Ｐゴシック"/>
              </a:rPr>
              <a:t>Kerstin Bauer (UB Weimar)</a:t>
            </a:r>
          </a:p>
          <a:p>
            <a:pPr>
              <a:defRPr/>
            </a:pPr>
            <a:r>
              <a:rPr lang="de-DE" sz="1500" dirty="0">
                <a:solidFill>
                  <a:schemeClr val="accent5"/>
                </a:solidFill>
                <a:ea typeface="ＭＳ Ｐゴシック"/>
              </a:rPr>
              <a:t>Stefanie </a:t>
            </a:r>
            <a:r>
              <a:rPr lang="de-DE" sz="1500" dirty="0" err="1">
                <a:solidFill>
                  <a:schemeClr val="accent5"/>
                </a:solidFill>
                <a:ea typeface="ＭＳ Ｐゴシック"/>
              </a:rPr>
              <a:t>Bollin</a:t>
            </a:r>
            <a:r>
              <a:rPr lang="de-DE" sz="1500" dirty="0">
                <a:solidFill>
                  <a:schemeClr val="accent5"/>
                </a:solidFill>
                <a:ea typeface="ＭＳ Ｐゴシック"/>
              </a:rPr>
              <a:t> (UB Greifswald)</a:t>
            </a:r>
          </a:p>
          <a:p>
            <a:pPr>
              <a:defRPr/>
            </a:pPr>
            <a:r>
              <a:rPr lang="de-DE" sz="1500" dirty="0">
                <a:solidFill>
                  <a:schemeClr val="accent5"/>
                </a:solidFill>
                <a:ea typeface="ＭＳ Ｐゴシック"/>
              </a:rPr>
              <a:t>Ramona </a:t>
            </a:r>
            <a:r>
              <a:rPr lang="de-DE" sz="1500" dirty="0" err="1">
                <a:solidFill>
                  <a:schemeClr val="accent5"/>
                </a:solidFill>
                <a:ea typeface="ＭＳ Ｐゴシック"/>
              </a:rPr>
              <a:t>Hunkler</a:t>
            </a:r>
            <a:r>
              <a:rPr lang="de-DE" sz="1500" dirty="0">
                <a:solidFill>
                  <a:schemeClr val="accent5"/>
                </a:solidFill>
                <a:ea typeface="ＭＳ Ｐゴシック"/>
              </a:rPr>
              <a:t> (Staatsbibliothek zu Berlin, </a:t>
            </a:r>
            <a:r>
              <a:rPr lang="de-DE" sz="1500" dirty="0" smtClean="0">
                <a:solidFill>
                  <a:schemeClr val="accent5"/>
                </a:solidFill>
                <a:ea typeface="ＭＳ Ｐゴシック"/>
              </a:rPr>
              <a:t>SPK)</a:t>
            </a:r>
          </a:p>
          <a:p>
            <a:pPr>
              <a:defRPr/>
            </a:pPr>
            <a:r>
              <a:rPr lang="de-DE" sz="1600" dirty="0" smtClean="0">
                <a:ea typeface="ＭＳ Ｐゴシック"/>
              </a:rPr>
              <a:t>Helga </a:t>
            </a:r>
            <a:r>
              <a:rPr lang="de-DE" sz="1600" dirty="0">
                <a:ea typeface="ＭＳ Ｐゴシック"/>
              </a:rPr>
              <a:t>Kreter (</a:t>
            </a:r>
            <a:r>
              <a:rPr lang="de-DE" sz="1600" dirty="0" smtClean="0">
                <a:ea typeface="ＭＳ Ｐゴシック"/>
              </a:rPr>
              <a:t>TIB)</a:t>
            </a:r>
          </a:p>
          <a:p>
            <a:pPr>
              <a:defRPr/>
            </a:pPr>
            <a:r>
              <a:rPr lang="de-DE" sz="1600" dirty="0" smtClean="0">
                <a:solidFill>
                  <a:schemeClr val="accent5"/>
                </a:solidFill>
                <a:ea typeface="ＭＳ Ｐゴシック"/>
              </a:rPr>
              <a:t>Christiane </a:t>
            </a:r>
            <a:r>
              <a:rPr lang="de-DE" sz="1600" dirty="0" err="1" smtClean="0">
                <a:solidFill>
                  <a:schemeClr val="accent5"/>
                </a:solidFill>
                <a:ea typeface="ＭＳ Ｐゴシック"/>
              </a:rPr>
              <a:t>Oehlke</a:t>
            </a:r>
            <a:r>
              <a:rPr lang="de-DE" sz="1600" dirty="0" smtClean="0">
                <a:solidFill>
                  <a:schemeClr val="accent5"/>
                </a:solidFill>
                <a:ea typeface="ＭＳ Ｐゴシック"/>
              </a:rPr>
              <a:t> (</a:t>
            </a:r>
            <a:r>
              <a:rPr lang="de-DE" sz="1600" dirty="0">
                <a:solidFill>
                  <a:schemeClr val="accent5"/>
                </a:solidFill>
                <a:ea typeface="ＭＳ Ｐゴシック"/>
              </a:rPr>
              <a:t>Staats- und Universitätsbibliothek </a:t>
            </a:r>
            <a:r>
              <a:rPr lang="de-DE" sz="1600" dirty="0" smtClean="0">
                <a:solidFill>
                  <a:schemeClr val="accent5"/>
                </a:solidFill>
                <a:ea typeface="ＭＳ Ｐゴシック"/>
              </a:rPr>
              <a:t>Hamburg)</a:t>
            </a:r>
            <a:endParaRPr lang="de-DE" sz="1600" dirty="0">
              <a:solidFill>
                <a:schemeClr val="accent5"/>
              </a:solidFill>
            </a:endParaRPr>
          </a:p>
          <a:p>
            <a:pPr>
              <a:buFont typeface="Arial"/>
              <a:buChar char="•"/>
              <a:defRPr/>
            </a:pPr>
            <a:r>
              <a:rPr lang="de-DE" sz="1500" dirty="0" smtClean="0">
                <a:solidFill>
                  <a:schemeClr val="accent5"/>
                </a:solidFill>
                <a:ea typeface="ＭＳ Ｐゴシック"/>
              </a:rPr>
              <a:t>Imke </a:t>
            </a:r>
            <a:r>
              <a:rPr lang="de-DE" sz="1500" dirty="0" err="1" smtClean="0">
                <a:solidFill>
                  <a:schemeClr val="accent5"/>
                </a:solidFill>
                <a:ea typeface="ＭＳ Ｐゴシック"/>
              </a:rPr>
              <a:t>Rulik</a:t>
            </a:r>
            <a:r>
              <a:rPr lang="de-DE" sz="1500" dirty="0" smtClean="0">
                <a:solidFill>
                  <a:schemeClr val="accent5"/>
                </a:solidFill>
                <a:ea typeface="ＭＳ Ｐゴシック"/>
              </a:rPr>
              <a:t> </a:t>
            </a:r>
            <a:r>
              <a:rPr lang="de-DE" sz="1500" dirty="0">
                <a:solidFill>
                  <a:schemeClr val="accent5"/>
                </a:solidFill>
                <a:ea typeface="ＭＳ Ｐゴシック"/>
              </a:rPr>
              <a:t>(</a:t>
            </a:r>
            <a:r>
              <a:rPr lang="de-DE" sz="1500" dirty="0" err="1">
                <a:solidFill>
                  <a:schemeClr val="accent5"/>
                </a:solidFill>
                <a:ea typeface="ＭＳ Ｐゴシック"/>
              </a:rPr>
              <a:t>SuUB</a:t>
            </a:r>
            <a:r>
              <a:rPr lang="de-DE" sz="1500" dirty="0">
                <a:solidFill>
                  <a:schemeClr val="accent5"/>
                </a:solidFill>
                <a:ea typeface="ＭＳ Ｐゴシック"/>
              </a:rPr>
              <a:t> Bremen</a:t>
            </a:r>
            <a:r>
              <a:rPr lang="de-DE" sz="1500" dirty="0" smtClean="0">
                <a:solidFill>
                  <a:schemeClr val="accent5"/>
                </a:solidFill>
                <a:ea typeface="ＭＳ Ｐゴシック"/>
              </a:rPr>
              <a:t>)</a:t>
            </a:r>
            <a:endParaRPr dirty="0">
              <a:solidFill>
                <a:schemeClr val="accent5"/>
              </a:solidFill>
            </a:endParaRPr>
          </a:p>
          <a:p>
            <a:pPr>
              <a:buFont typeface="Arial"/>
              <a:buChar char="•"/>
              <a:defRPr/>
            </a:pPr>
            <a:r>
              <a:rPr lang="de-DE" sz="1500" dirty="0" smtClean="0">
                <a:solidFill>
                  <a:schemeClr val="accent5"/>
                </a:solidFill>
                <a:ea typeface="ＭＳ Ｐゴシック"/>
              </a:rPr>
              <a:t>Petra Thiele </a:t>
            </a:r>
            <a:r>
              <a:rPr lang="de-DE" sz="1500" dirty="0">
                <a:solidFill>
                  <a:schemeClr val="accent5"/>
                </a:solidFill>
                <a:ea typeface="ＭＳ Ｐゴシック"/>
              </a:rPr>
              <a:t>(Kunstbibliothek, Staatliche Museen zu Berlin – SPK)</a:t>
            </a:r>
            <a:endParaRPr dirty="0">
              <a:solidFill>
                <a:schemeClr val="accent5"/>
              </a:solidFill>
            </a:endParaRPr>
          </a:p>
          <a:p>
            <a:pPr>
              <a:defRPr/>
            </a:pPr>
            <a:r>
              <a:rPr lang="de-DE" sz="1500" dirty="0" smtClean="0">
                <a:solidFill>
                  <a:schemeClr val="accent5"/>
                </a:solidFill>
                <a:ea typeface="ＭＳ Ｐゴシック"/>
              </a:rPr>
              <a:t>Claus </a:t>
            </a:r>
            <a:r>
              <a:rPr lang="de-DE" sz="1500" dirty="0" err="1" smtClean="0">
                <a:solidFill>
                  <a:schemeClr val="accent5"/>
                </a:solidFill>
                <a:ea typeface="ＭＳ Ｐゴシック"/>
              </a:rPr>
              <a:t>Wehder</a:t>
            </a:r>
            <a:r>
              <a:rPr lang="de-DE" sz="1500" dirty="0" smtClean="0">
                <a:solidFill>
                  <a:schemeClr val="accent5"/>
                </a:solidFill>
                <a:ea typeface="ＭＳ Ｐゴシック"/>
              </a:rPr>
              <a:t> </a:t>
            </a:r>
            <a:r>
              <a:rPr lang="de-DE" sz="1500" dirty="0">
                <a:solidFill>
                  <a:schemeClr val="accent5"/>
                </a:solidFill>
                <a:ea typeface="ＭＳ Ｐゴシック"/>
              </a:rPr>
              <a:t>(Staatsbibliothek zu Berlin, SPK)</a:t>
            </a:r>
            <a:endParaRPr lang="de-DE" sz="1600" dirty="0">
              <a:solidFill>
                <a:schemeClr val="accent5"/>
              </a:solidFill>
            </a:endParaRPr>
          </a:p>
          <a:p>
            <a:pPr>
              <a:defRPr/>
            </a:pPr>
            <a:r>
              <a:rPr lang="de-DE" sz="1500" dirty="0" smtClean="0">
                <a:ea typeface="ＭＳ Ｐゴシック"/>
              </a:rPr>
              <a:t>Susanne </a:t>
            </a:r>
            <a:r>
              <a:rPr lang="de-DE" sz="1500" dirty="0">
                <a:ea typeface="ＭＳ Ｐゴシック"/>
              </a:rPr>
              <a:t>Schuster (BSZ, </a:t>
            </a:r>
            <a:r>
              <a:rPr lang="de-DE" sz="1500" dirty="0" smtClean="0">
                <a:ea typeface="ＭＳ Ｐゴシック"/>
              </a:rPr>
              <a:t>Konstanz)</a:t>
            </a:r>
          </a:p>
          <a:p>
            <a:pPr>
              <a:defRPr/>
            </a:pPr>
            <a:endParaRPr lang="de-DE" sz="1500" dirty="0">
              <a:ea typeface="ＭＳ Ｐゴシック"/>
            </a:endParaRPr>
          </a:p>
          <a:p>
            <a:pPr>
              <a:defRPr/>
            </a:pPr>
            <a:r>
              <a:rPr lang="de-DE" sz="1500" dirty="0">
                <a:ea typeface="ＭＳ Ｐゴシック"/>
              </a:rPr>
              <a:t>Rüdiger Stratmann (</a:t>
            </a:r>
            <a:r>
              <a:rPr lang="de-DE" sz="1500" dirty="0" err="1">
                <a:ea typeface="ＭＳ Ｐゴシック"/>
              </a:rPr>
              <a:t>Ibero</a:t>
            </a:r>
            <a:r>
              <a:rPr lang="de-DE" sz="1500" dirty="0">
                <a:ea typeface="ＭＳ Ｐゴシック"/>
              </a:rPr>
              <a:t>-Amerikanisches Institut, SPK, Sprecher)</a:t>
            </a:r>
          </a:p>
          <a:p>
            <a:pPr>
              <a:defRPr/>
            </a:pPr>
            <a:r>
              <a:rPr lang="de-DE" sz="1500" dirty="0">
                <a:ea typeface="ＭＳ Ｐゴシック"/>
              </a:rPr>
              <a:t>Dörthe Schulz (Jade Hochschule Wilhelmshaven/Oldenburg/</a:t>
            </a:r>
            <a:r>
              <a:rPr lang="de-DE" sz="1500" dirty="0" err="1">
                <a:ea typeface="ＭＳ Ｐゴシック"/>
              </a:rPr>
              <a:t>Elsfleth</a:t>
            </a:r>
            <a:r>
              <a:rPr lang="de-DE" sz="1500" dirty="0">
                <a:ea typeface="ＭＳ Ｐゴシック"/>
              </a:rPr>
              <a:t>, stellv. Sprecherin)</a:t>
            </a:r>
          </a:p>
          <a:p>
            <a:pPr>
              <a:buFont typeface="Arial"/>
              <a:buChar char="•"/>
              <a:defRPr/>
            </a:pPr>
            <a:endParaRPr sz="1500" dirty="0">
              <a:solidFill>
                <a:schemeClr val="accent5"/>
              </a:solidFill>
              <a:ea typeface="ＭＳ Ｐゴシック"/>
            </a:endParaRPr>
          </a:p>
        </p:txBody>
      </p:sp>
      <p:sp>
        <p:nvSpPr>
          <p:cNvPr id="12" name="Inhaltsplatzhalter 3"/>
          <p:cNvSpPr txBox="1"/>
          <p:nvPr/>
        </p:nvSpPr>
        <p:spPr bwMode="auto">
          <a:xfrm>
            <a:off x="6227763" y="1165226"/>
            <a:ext cx="4038600" cy="2951163"/>
          </a:xfrm>
          <a:prstGeom prst="rect">
            <a:avLst/>
          </a:prstGeom>
        </p:spPr>
        <p:txBody>
          <a:bodyPr/>
          <a:lstStyle>
            <a:lvl1pPr marL="342900" indent="-342900" algn="l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3200">
                <a:solidFill>
                  <a:schemeClr val="tx2"/>
                </a:solidFill>
                <a:latin typeface="+mn-lt"/>
                <a:ea typeface="MS PGothic"/>
                <a:cs typeface="ＭＳ Ｐゴシック"/>
              </a:defRPr>
            </a:lvl1pPr>
            <a:lvl2pPr marL="742950" indent="-285750" algn="l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800">
                <a:solidFill>
                  <a:schemeClr val="tx2"/>
                </a:solidFill>
                <a:latin typeface="+mn-lt"/>
                <a:ea typeface="MS PGothic"/>
                <a:cs typeface="+mn-cs"/>
              </a:defRPr>
            </a:lvl2pPr>
            <a:lvl3pPr marL="1143000" indent="-228600" algn="l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400">
                <a:solidFill>
                  <a:schemeClr val="tx2"/>
                </a:solidFill>
                <a:latin typeface="+mn-lt"/>
                <a:ea typeface="MS PGothic"/>
                <a:cs typeface="+mn-cs"/>
              </a:defRPr>
            </a:lvl3pPr>
            <a:lvl4pPr marL="1600200" indent="-228600" algn="l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MS PGothic"/>
                <a:cs typeface="+mn-cs"/>
              </a:defRPr>
            </a:lvl4pPr>
            <a:lvl5pPr marL="2057400" indent="-228600" algn="l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MS PGothic"/>
                <a:cs typeface="+mn-cs"/>
              </a:defRPr>
            </a:lvl5pPr>
            <a:lvl6pPr marL="25146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37"/>
              </a:spcBef>
              <a:buNone/>
              <a:defRPr/>
            </a:pPr>
            <a:r>
              <a:rPr lang="de-DE" sz="1900" b="1" dirty="0"/>
              <a:t>Ständige </a:t>
            </a:r>
            <a:r>
              <a:rPr lang="de-DE" sz="1900" b="1" dirty="0" smtClean="0"/>
              <a:t>Gäste</a:t>
            </a:r>
          </a:p>
          <a:p>
            <a:pPr marL="0" indent="0">
              <a:spcBef>
                <a:spcPts val="337"/>
              </a:spcBef>
              <a:buNone/>
              <a:defRPr/>
            </a:pPr>
            <a:endParaRPr lang="de-DE" sz="1900" dirty="0"/>
          </a:p>
          <a:p>
            <a:pPr>
              <a:defRPr/>
            </a:pPr>
            <a:r>
              <a:rPr lang="de-DE" sz="1900" dirty="0">
                <a:ea typeface="ＭＳ Ｐゴシック"/>
              </a:rPr>
              <a:t>Kirstin </a:t>
            </a:r>
            <a:r>
              <a:rPr lang="de-DE" sz="1900" dirty="0" err="1">
                <a:ea typeface="ＭＳ Ｐゴシック"/>
              </a:rPr>
              <a:t>Kemner-Heek</a:t>
            </a:r>
            <a:r>
              <a:rPr lang="de-DE" sz="1900" dirty="0">
                <a:ea typeface="ＭＳ Ｐゴシック"/>
              </a:rPr>
              <a:t> (VZG, Göttingen)</a:t>
            </a:r>
            <a:endParaRPr dirty="0"/>
          </a:p>
          <a:p>
            <a:pPr>
              <a:defRPr/>
            </a:pPr>
            <a:r>
              <a:rPr lang="de-DE" sz="1900" dirty="0">
                <a:ea typeface="ＭＳ Ｐゴシック"/>
              </a:rPr>
              <a:t>Uschi </a:t>
            </a:r>
            <a:r>
              <a:rPr lang="de-DE" sz="1900" dirty="0" err="1">
                <a:ea typeface="ＭＳ Ｐゴシック"/>
              </a:rPr>
              <a:t>Klute</a:t>
            </a:r>
            <a:r>
              <a:rPr lang="de-DE" sz="1900" dirty="0">
                <a:ea typeface="ＭＳ Ｐゴシック"/>
              </a:rPr>
              <a:t> (VZG, Hamburg)</a:t>
            </a:r>
            <a:endParaRPr lang="de-DE" sz="1900" dirty="0"/>
          </a:p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62806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362" name="Inhaltsplatzhalter 2"/>
          <p:cNvSpPr>
            <a:spLocks noGrp="1"/>
          </p:cNvSpPr>
          <p:nvPr>
            <p:ph idx="1"/>
          </p:nvPr>
        </p:nvSpPr>
        <p:spPr bwMode="auto"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de-DE" sz="1900" b="1" dirty="0" smtClean="0"/>
              <a:t>Treffen der FAG- LG im Zeitraum 2023/24</a:t>
            </a:r>
            <a:r>
              <a:rPr lang="de-DE" sz="1900" dirty="0" smtClean="0"/>
              <a:t>:</a:t>
            </a:r>
          </a:p>
          <a:p>
            <a:pPr marL="857970" lvl="1">
              <a:spcBef>
                <a:spcPts val="439"/>
              </a:spcBef>
              <a:buFont typeface="Symbol"/>
              <a:buChar char="-"/>
              <a:defRPr/>
            </a:pPr>
            <a:endParaRPr lang="de-DE" sz="1800" spc="-1" dirty="0" smtClean="0">
              <a:solidFill>
                <a:srgbClr val="282828"/>
              </a:solidFill>
              <a:ea typeface="MS PGothic"/>
            </a:endParaRPr>
          </a:p>
          <a:p>
            <a:pPr marL="857970" lvl="1">
              <a:spcBef>
                <a:spcPts val="439"/>
              </a:spcBef>
              <a:buFont typeface="Symbol"/>
              <a:buChar char="-"/>
              <a:defRPr/>
            </a:pPr>
            <a:r>
              <a:rPr lang="de-DE" sz="1800" spc="-1" dirty="0" smtClean="0">
                <a:solidFill>
                  <a:srgbClr val="282828"/>
                </a:solidFill>
                <a:ea typeface="MS PGothic"/>
              </a:rPr>
              <a:t>78</a:t>
            </a:r>
            <a:r>
              <a:rPr lang="de-DE" sz="1800" spc="-1" dirty="0">
                <a:solidFill>
                  <a:srgbClr val="282828"/>
                </a:solidFill>
                <a:ea typeface="MS PGothic"/>
              </a:rPr>
              <a:t>. Sitzung 28.09.2023 in Hannover</a:t>
            </a:r>
            <a:endParaRPr lang="de-DE" dirty="0"/>
          </a:p>
          <a:p>
            <a:pPr marL="857970" lvl="1">
              <a:spcBef>
                <a:spcPts val="439"/>
              </a:spcBef>
              <a:buFont typeface="Symbol"/>
              <a:buChar char="-"/>
              <a:defRPr/>
            </a:pPr>
            <a:r>
              <a:rPr lang="de-DE" sz="1800" spc="-1" dirty="0">
                <a:solidFill>
                  <a:srgbClr val="282828"/>
                </a:solidFill>
                <a:ea typeface="MS PGothic"/>
              </a:rPr>
              <a:t>79. Sitzung 06.02.2024 in Hannover</a:t>
            </a:r>
            <a:endParaRPr lang="de-DE" dirty="0"/>
          </a:p>
          <a:p>
            <a:pPr marL="857970" lvl="1">
              <a:spcBef>
                <a:spcPts val="439"/>
              </a:spcBef>
              <a:buFont typeface="Symbol"/>
              <a:buChar char="-"/>
              <a:defRPr/>
            </a:pPr>
            <a:r>
              <a:rPr lang="de-DE" sz="1800" spc="-1" dirty="0">
                <a:solidFill>
                  <a:srgbClr val="282828"/>
                </a:solidFill>
                <a:ea typeface="MS PGothic"/>
              </a:rPr>
              <a:t>80. Sitzung 24.04.2024 (Online-Meeting)</a:t>
            </a:r>
            <a:endParaRPr lang="de-DE" dirty="0"/>
          </a:p>
          <a:p>
            <a:pPr marL="857970" lvl="1">
              <a:spcBef>
                <a:spcPts val="439"/>
              </a:spcBef>
              <a:buFont typeface="Symbol"/>
              <a:buChar char="-"/>
              <a:defRPr/>
            </a:pPr>
            <a:r>
              <a:rPr lang="de-DE" sz="1800" spc="-1" dirty="0">
                <a:solidFill>
                  <a:srgbClr val="282828"/>
                </a:solidFill>
                <a:ea typeface="MS PGothic"/>
              </a:rPr>
              <a:t>81. Sitzung 24.07.2024 (Online-Meeting</a:t>
            </a:r>
            <a:r>
              <a:rPr lang="de-DE" sz="1800" spc="-1" dirty="0" smtClean="0">
                <a:solidFill>
                  <a:srgbClr val="282828"/>
                </a:solidFill>
                <a:ea typeface="MS PGothic"/>
              </a:rPr>
              <a:t>)</a:t>
            </a:r>
          </a:p>
          <a:p>
            <a:pPr marL="629370" lvl="1" indent="0">
              <a:spcBef>
                <a:spcPts val="439"/>
              </a:spcBef>
              <a:buNone/>
              <a:defRPr/>
            </a:pPr>
            <a:endParaRPr lang="de-DE" sz="1900" dirty="0" smtClean="0"/>
          </a:p>
          <a:p>
            <a:pPr>
              <a:defRPr/>
            </a:pPr>
            <a:r>
              <a:rPr lang="de-DE" sz="1900" b="1" dirty="0" smtClean="0"/>
              <a:t>Teilnahme an Sitzungen des GBV-Fachbeirats</a:t>
            </a:r>
          </a:p>
          <a:p>
            <a:pPr marL="0" indent="0">
              <a:buNone/>
              <a:defRPr/>
            </a:pPr>
            <a:endParaRPr lang="de-DE" sz="1900" b="1" dirty="0" smtClean="0"/>
          </a:p>
          <a:p>
            <a:pPr>
              <a:defRPr/>
            </a:pPr>
            <a:r>
              <a:rPr lang="de-DE" sz="1900" b="1" dirty="0"/>
              <a:t>Teilnahme der Mitglieder an Treffen der FOLIO-Anwender*innen und </a:t>
            </a:r>
            <a:r>
              <a:rPr lang="de-DE" sz="1900" b="1" dirty="0" err="1"/>
              <a:t>GOKb</a:t>
            </a:r>
            <a:r>
              <a:rPr lang="de-DE" sz="1900" b="1" dirty="0"/>
              <a:t>-Sprechstunden</a:t>
            </a:r>
          </a:p>
          <a:p>
            <a:pPr lvl="1">
              <a:defRPr/>
            </a:pPr>
            <a:endParaRPr lang="de-DE" sz="1500" b="1" dirty="0" smtClean="0"/>
          </a:p>
          <a:p>
            <a:pPr lvl="2">
              <a:buFont typeface="Symbol" panose="05050102010706020507" pitchFamily="18" charset="2"/>
              <a:buChar char="-"/>
              <a:defRPr/>
            </a:pPr>
            <a:r>
              <a:rPr lang="de-DE" sz="1800" spc="-1" dirty="0">
                <a:solidFill>
                  <a:srgbClr val="282828"/>
                </a:solidFill>
                <a:ea typeface="MS PGothic"/>
              </a:rPr>
              <a:t>Jeweils monatlich</a:t>
            </a:r>
          </a:p>
          <a:p>
            <a:pPr marL="0" indent="0">
              <a:buNone/>
              <a:defRPr/>
            </a:pPr>
            <a:endParaRPr lang="de-DE" sz="1900" b="1" dirty="0" smtClean="0"/>
          </a:p>
          <a:p>
            <a:pPr>
              <a:defRPr/>
            </a:pPr>
            <a:r>
              <a:rPr lang="de-DE" sz="1900" b="1" dirty="0" smtClean="0"/>
              <a:t>Vertretung in der AG-FOLIO:</a:t>
            </a:r>
          </a:p>
          <a:p>
            <a:pPr marL="686520" lvl="1" indent="0">
              <a:spcBef>
                <a:spcPts val="439"/>
              </a:spcBef>
              <a:buNone/>
              <a:defRPr/>
            </a:pPr>
            <a:endParaRPr lang="de-DE" sz="1900" b="1" dirty="0" smtClean="0"/>
          </a:p>
          <a:p>
            <a:pPr lvl="2">
              <a:buFont typeface="Symbol" panose="05050102010706020507" pitchFamily="18" charset="2"/>
              <a:buChar char="-"/>
              <a:defRPr/>
            </a:pPr>
            <a:r>
              <a:rPr lang="de-DE" sz="1800" spc="-1" dirty="0">
                <a:solidFill>
                  <a:srgbClr val="282828"/>
                </a:solidFill>
                <a:ea typeface="MS PGothic"/>
              </a:rPr>
              <a:t>monatliche Treffen seit November 2021</a:t>
            </a:r>
          </a:p>
          <a:p>
            <a:pPr marL="457920">
              <a:spcBef>
                <a:spcPts val="439"/>
              </a:spcBef>
              <a:defRPr/>
            </a:pPr>
            <a:endParaRPr lang="de-DE" sz="2000" b="1" spc="-1" dirty="0" smtClean="0">
              <a:solidFill>
                <a:srgbClr val="282828"/>
              </a:solidFill>
              <a:ea typeface="MS PGothic"/>
            </a:endParaRPr>
          </a:p>
          <a:p>
            <a:pPr marL="457920">
              <a:spcBef>
                <a:spcPts val="439"/>
              </a:spcBef>
              <a:defRPr/>
            </a:pPr>
            <a:endParaRPr lang="de-DE" sz="2000" b="1" spc="-1" dirty="0" smtClean="0">
              <a:solidFill>
                <a:srgbClr val="282828"/>
              </a:solidFill>
              <a:ea typeface="MS PGothic"/>
            </a:endParaRPr>
          </a:p>
          <a:p>
            <a:pPr marL="457920">
              <a:spcBef>
                <a:spcPts val="439"/>
              </a:spcBef>
              <a:defRPr/>
            </a:pPr>
            <a:endParaRPr lang="de-DE" sz="2000" b="1" spc="-1" dirty="0">
              <a:solidFill>
                <a:srgbClr val="282828"/>
              </a:solidFill>
              <a:ea typeface="MS PGothic"/>
            </a:endParaRPr>
          </a:p>
          <a:p>
            <a:pPr marL="457920">
              <a:spcBef>
                <a:spcPts val="439"/>
              </a:spcBef>
              <a:defRPr/>
            </a:pPr>
            <a:endParaRPr lang="de-DE" sz="2000" spc="-1" dirty="0">
              <a:solidFill>
                <a:srgbClr val="282828"/>
              </a:solidFill>
              <a:ea typeface="MS PGothic"/>
            </a:endParaRPr>
          </a:p>
          <a:p>
            <a:pPr marL="115020" indent="0">
              <a:spcBef>
                <a:spcPts val="439"/>
              </a:spcBef>
              <a:buNone/>
              <a:defRPr/>
            </a:pPr>
            <a:endParaRPr lang="de-DE" sz="2000" spc="-1" dirty="0">
              <a:solidFill>
                <a:srgbClr val="282828"/>
              </a:solidFill>
              <a:ea typeface="MS PGothic"/>
            </a:endParaRPr>
          </a:p>
          <a:p>
            <a:pPr>
              <a:defRPr/>
            </a:pPr>
            <a:endParaRPr lang="de-DE" sz="1900" dirty="0"/>
          </a:p>
        </p:txBody>
      </p:sp>
      <p:sp>
        <p:nvSpPr>
          <p:cNvPr id="15363" name="Foliennummernplatzhalter 3"/>
          <p:cNvSpPr>
            <a:spLocks noGrp="1" noChangeArrowheads="1"/>
          </p:cNvSpPr>
          <p:nvPr>
            <p:ph type="sldNum" sz="quarter" idx="10"/>
          </p:nvPr>
        </p:nvSpPr>
        <p:spPr bwMode="auto">
          <a:prstGeom prst="rect">
            <a:avLst/>
          </a:prstGeom>
          <a:noFill/>
        </p:spPr>
        <p:txBody>
          <a:bodyPr/>
          <a:lstStyle>
            <a:lvl1pPr>
              <a:spcBef>
                <a:spcPts val="0"/>
              </a:spcBef>
              <a:buFont typeface="Arial"/>
              <a:buChar char="•"/>
              <a:defRPr sz="3200">
                <a:solidFill>
                  <a:schemeClr val="tx2"/>
                </a:solidFill>
                <a:latin typeface="Calibri"/>
                <a:ea typeface="MS PGothic"/>
              </a:defRPr>
            </a:lvl1pPr>
            <a:lvl2pPr marL="742950" indent="-285750">
              <a:spcBef>
                <a:spcPts val="0"/>
              </a:spcBef>
              <a:buFont typeface="Arial"/>
              <a:buChar char="•"/>
              <a:defRPr sz="2800">
                <a:solidFill>
                  <a:schemeClr val="tx2"/>
                </a:solidFill>
                <a:latin typeface="Calibri"/>
                <a:ea typeface="MS PGothic"/>
              </a:defRPr>
            </a:lvl2pPr>
            <a:lvl3pPr marL="1143000" indent="-228600">
              <a:spcBef>
                <a:spcPts val="0"/>
              </a:spcBef>
              <a:buFont typeface="Arial"/>
              <a:buChar char="•"/>
              <a:defRPr sz="2400">
                <a:solidFill>
                  <a:schemeClr val="tx2"/>
                </a:solidFill>
                <a:latin typeface="Calibri"/>
                <a:ea typeface="MS PGothic"/>
              </a:defRPr>
            </a:lvl3pPr>
            <a:lvl4pPr marL="1600200" indent="-228600">
              <a:spcBef>
                <a:spcPts val="0"/>
              </a:spcBef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4pPr>
            <a:lvl5pPr marL="2057400" indent="-228600">
              <a:spcBef>
                <a:spcPts val="0"/>
              </a:spcBef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9pPr>
          </a:lstStyle>
          <a:p>
            <a:pPr>
              <a:buNone/>
              <a:defRPr/>
            </a:pPr>
            <a:fld id="{29D5F318-AA57-44CF-9CDE-EF6C9D26EC3F}" type="slidenum">
              <a:rPr lang="de-DE" sz="1200">
                <a:solidFill>
                  <a:schemeClr val="bg1"/>
                </a:solidFill>
              </a:rPr>
              <a:pPr>
                <a:buNone/>
                <a:defRPr/>
              </a:pPr>
              <a:t>3</a:t>
            </a:fld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FAG-LG</a:t>
            </a:r>
            <a:endParaRPr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sz="2800" dirty="0" err="1"/>
              <a:t>Gremienarbeit</a:t>
            </a:r>
            <a:r>
              <a:rPr sz="2800" dirty="0"/>
              <a:t> </a:t>
            </a:r>
            <a:r>
              <a:rPr lang="de-DE" sz="2800" dirty="0" smtClean="0"/>
              <a:t>der </a:t>
            </a:r>
            <a:r>
              <a:rPr sz="2800" dirty="0" smtClean="0"/>
              <a:t>FAG-L</a:t>
            </a:r>
            <a:r>
              <a:rPr lang="de-DE" sz="2800" dirty="0" smtClean="0"/>
              <a:t>G,</a:t>
            </a:r>
            <a:r>
              <a:rPr sz="2800" dirty="0" smtClean="0"/>
              <a:t> </a:t>
            </a:r>
            <a:r>
              <a:rPr lang="de-DE" sz="2800" dirty="0" smtClean="0"/>
              <a:t>GBV-Fachbeirat, </a:t>
            </a:r>
            <a:r>
              <a:rPr sz="2800" dirty="0" smtClean="0"/>
              <a:t>AG-FOLIO</a:t>
            </a:r>
            <a:r>
              <a:rPr lang="de-DE" sz="2800" dirty="0" smtClean="0"/>
              <a:t>, Treffen FOLIO-Anwender*innen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807816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338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743760" lvl="1" indent="-285480">
              <a:spcBef>
                <a:spcPts val="479"/>
              </a:spcBef>
              <a:buClr>
                <a:srgbClr val="282828"/>
              </a:buClr>
              <a:buFont typeface="Arial"/>
              <a:buChar char="•"/>
              <a:defRPr/>
            </a:pPr>
            <a:endParaRPr lang="de-DE" spc="-1" dirty="0">
              <a:solidFill>
                <a:srgbClr val="282828"/>
              </a:solidFill>
              <a:ea typeface="MS PGothic"/>
            </a:endParaRPr>
          </a:p>
          <a:p>
            <a:pPr marL="743760" lvl="1" indent="-285480">
              <a:spcBef>
                <a:spcPts val="479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pc="-1" dirty="0">
                <a:solidFill>
                  <a:srgbClr val="282828"/>
                </a:solidFill>
                <a:ea typeface="MS PGothic"/>
              </a:rPr>
              <a:t>Begleitung von LBS-Betrieb und LBS4-Weiterentwicklung im GBV</a:t>
            </a:r>
            <a:endParaRPr lang="de-DE" spc="-1" dirty="0">
              <a:latin typeface="Arial"/>
            </a:endParaRPr>
          </a:p>
          <a:p>
            <a:pPr marL="743760" lvl="1" indent="-285480">
              <a:spcBef>
                <a:spcPts val="601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pc="-1" dirty="0">
                <a:solidFill>
                  <a:srgbClr val="282828"/>
                </a:solidFill>
                <a:ea typeface="MS PGothic"/>
              </a:rPr>
              <a:t>Kommunikationsforum </a:t>
            </a:r>
            <a:r>
              <a:rPr lang="de-DE" spc="-1" dirty="0" smtClean="0">
                <a:solidFill>
                  <a:srgbClr val="282828"/>
                </a:solidFill>
                <a:ea typeface="MS PGothic"/>
              </a:rPr>
              <a:t>zum BMS </a:t>
            </a:r>
            <a:r>
              <a:rPr lang="de-DE" spc="-1" dirty="0">
                <a:solidFill>
                  <a:srgbClr val="282828"/>
                </a:solidFill>
                <a:ea typeface="MS PGothic"/>
              </a:rPr>
              <a:t>im GBV</a:t>
            </a:r>
            <a:endParaRPr lang="de-DE" spc="-1" dirty="0">
              <a:latin typeface="Arial"/>
            </a:endParaRPr>
          </a:p>
          <a:p>
            <a:pPr marL="743760" lvl="1" indent="-285480">
              <a:spcBef>
                <a:spcPts val="601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pc="-1" dirty="0" smtClean="0">
                <a:solidFill>
                  <a:srgbClr val="282828"/>
                </a:solidFill>
                <a:ea typeface="MS PGothic"/>
              </a:rPr>
              <a:t>Begleitung von </a:t>
            </a:r>
            <a:r>
              <a:rPr lang="de-DE" dirty="0"/>
              <a:t>Folio-Implementierungen und -Betrieb (ERM, Erwerbung, Ausleihe)</a:t>
            </a:r>
            <a:endParaRPr dirty="0"/>
          </a:p>
          <a:p>
            <a:pPr marL="743760" lvl="1" indent="-285480">
              <a:spcBef>
                <a:spcPts val="601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pc="-1" dirty="0">
                <a:solidFill>
                  <a:srgbClr val="282828"/>
                </a:solidFill>
                <a:ea typeface="MS PGothic"/>
              </a:rPr>
              <a:t>Reporting und Statistik</a:t>
            </a:r>
            <a:endParaRPr dirty="0"/>
          </a:p>
          <a:p>
            <a:pPr marL="743760" lvl="1" indent="-285480">
              <a:spcBef>
                <a:spcPts val="601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pc="-1" dirty="0" err="1">
                <a:solidFill>
                  <a:srgbClr val="282828"/>
                </a:solidFill>
                <a:latin typeface="Calibri"/>
                <a:ea typeface="MS PGothic"/>
              </a:rPr>
              <a:t>eRechnungen</a:t>
            </a:r>
            <a:endParaRPr lang="de-DE" spc="-1" dirty="0">
              <a:solidFill>
                <a:srgbClr val="282828"/>
              </a:solidFill>
              <a:latin typeface="Calibri"/>
              <a:ea typeface="MS PGothic"/>
            </a:endParaRPr>
          </a:p>
          <a:p>
            <a:pPr marL="743760" lvl="1" indent="-285480">
              <a:spcBef>
                <a:spcPts val="601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dirty="0"/>
              <a:t>Vorbereitung VK </a:t>
            </a:r>
            <a:r>
              <a:rPr lang="de-DE" dirty="0" smtClean="0"/>
              <a:t>2024 </a:t>
            </a:r>
            <a:r>
              <a:rPr lang="de-DE" dirty="0"/>
              <a:t>und BMS WS </a:t>
            </a:r>
            <a:r>
              <a:rPr lang="de-DE" dirty="0" smtClean="0"/>
              <a:t>2025</a:t>
            </a:r>
          </a:p>
          <a:p>
            <a:pPr marL="743760" lvl="1" indent="-285480">
              <a:spcBef>
                <a:spcPts val="601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dirty="0"/>
              <a:t>Strategieprozess GBV 2026-2030</a:t>
            </a:r>
            <a:endParaRPr lang="de-DE" spc="-1" dirty="0">
              <a:latin typeface="Calibri"/>
            </a:endParaRPr>
          </a:p>
        </p:txBody>
      </p:sp>
      <p:sp>
        <p:nvSpPr>
          <p:cNvPr id="14339" name="Foliennummernplatzhalter 3"/>
          <p:cNvSpPr>
            <a:spLocks noGrp="1" noChangeArrowheads="1"/>
          </p:cNvSpPr>
          <p:nvPr>
            <p:ph type="sldNum" sz="quarter" idx="10"/>
          </p:nvPr>
        </p:nvSpPr>
        <p:spPr bwMode="auto">
          <a:prstGeom prst="rect">
            <a:avLst/>
          </a:prstGeom>
          <a:noFill/>
        </p:spPr>
        <p:txBody>
          <a:bodyPr/>
          <a:lstStyle>
            <a:lvl1pPr>
              <a:spcBef>
                <a:spcPts val="0"/>
              </a:spcBef>
              <a:buFont typeface="Arial"/>
              <a:buChar char="•"/>
              <a:defRPr sz="3200">
                <a:solidFill>
                  <a:schemeClr val="tx2"/>
                </a:solidFill>
                <a:latin typeface="Calibri"/>
                <a:ea typeface="MS PGothic"/>
              </a:defRPr>
            </a:lvl1pPr>
            <a:lvl2pPr marL="742950" indent="-285750">
              <a:spcBef>
                <a:spcPts val="0"/>
              </a:spcBef>
              <a:buFont typeface="Arial"/>
              <a:buChar char="•"/>
              <a:defRPr sz="2800">
                <a:solidFill>
                  <a:schemeClr val="tx2"/>
                </a:solidFill>
                <a:latin typeface="Calibri"/>
                <a:ea typeface="MS PGothic"/>
              </a:defRPr>
            </a:lvl2pPr>
            <a:lvl3pPr marL="1143000" indent="-228600">
              <a:spcBef>
                <a:spcPts val="0"/>
              </a:spcBef>
              <a:buFont typeface="Arial"/>
              <a:buChar char="•"/>
              <a:defRPr sz="2400">
                <a:solidFill>
                  <a:schemeClr val="tx2"/>
                </a:solidFill>
                <a:latin typeface="Calibri"/>
                <a:ea typeface="MS PGothic"/>
              </a:defRPr>
            </a:lvl3pPr>
            <a:lvl4pPr marL="1600200" indent="-228600">
              <a:spcBef>
                <a:spcPts val="0"/>
              </a:spcBef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4pPr>
            <a:lvl5pPr marL="2057400" indent="-228600">
              <a:spcBef>
                <a:spcPts val="0"/>
              </a:spcBef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9pPr>
          </a:lstStyle>
          <a:p>
            <a:pPr>
              <a:buNone/>
              <a:defRPr/>
            </a:pPr>
            <a:fld id="{24B578D3-C6DD-4693-82B0-995FD2A6DE35}" type="slidenum">
              <a:rPr lang="de-DE" sz="1200">
                <a:solidFill>
                  <a:schemeClr val="bg1"/>
                </a:solidFill>
              </a:rPr>
              <a:pPr>
                <a:buNone/>
                <a:defRPr/>
              </a:pPr>
              <a:t>4</a:t>
            </a:fld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FAG-LG</a:t>
            </a:r>
            <a:endParaRPr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dirty="0" err="1"/>
              <a:t>Schwerpunkte</a:t>
            </a:r>
            <a:r>
              <a:rPr dirty="0"/>
              <a:t> </a:t>
            </a:r>
            <a:r>
              <a:rPr dirty="0" smtClean="0"/>
              <a:t>202</a:t>
            </a:r>
            <a:r>
              <a:rPr lang="de-DE" dirty="0"/>
              <a:t>4</a:t>
            </a:r>
            <a:r>
              <a:rPr dirty="0" smtClean="0"/>
              <a:t>-202</a:t>
            </a:r>
            <a:r>
              <a:rPr lang="de-DE" dirty="0"/>
              <a:t>6</a:t>
            </a:r>
            <a:r>
              <a:rPr dirty="0" smtClean="0"/>
              <a:t> </a:t>
            </a:r>
            <a:r>
              <a:rPr dirty="0"/>
              <a:t>(</a:t>
            </a:r>
            <a:r>
              <a:rPr dirty="0" err="1"/>
              <a:t>Arbeitsprogramm</a:t>
            </a:r>
            <a:r>
              <a:rPr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420342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386" name="Inhaltsplatzhalter 2"/>
          <p:cNvSpPr>
            <a:spLocks noGrp="1"/>
          </p:cNvSpPr>
          <p:nvPr>
            <p:ph idx="1"/>
          </p:nvPr>
        </p:nvSpPr>
        <p:spPr bwMode="auto"/>
        <p:txBody>
          <a:bodyPr>
            <a:normAutofit fontScale="92500" lnSpcReduction="10000"/>
          </a:bodyPr>
          <a:lstStyle/>
          <a:p>
            <a:pPr>
              <a:defRPr/>
            </a:pPr>
            <a:endParaRPr lang="de-DE" sz="1900" dirty="0" smtClean="0"/>
          </a:p>
          <a:p>
            <a:pPr>
              <a:defRPr/>
            </a:pPr>
            <a:r>
              <a:rPr lang="de-DE" dirty="0"/>
              <a:t>Begleitung der LBS4 </a:t>
            </a:r>
            <a:r>
              <a:rPr lang="de-DE" dirty="0" err="1"/>
              <a:t>Linuxumstiege</a:t>
            </a:r>
            <a:r>
              <a:rPr lang="de-DE" dirty="0"/>
              <a:t>  und des </a:t>
            </a:r>
            <a:r>
              <a:rPr lang="de-DE" dirty="0" err="1" smtClean="0"/>
              <a:t>Releasemanagements</a:t>
            </a:r>
            <a:r>
              <a:rPr lang="de-DE" dirty="0" smtClean="0"/>
              <a:t>, insbesondere durch Einsammeln </a:t>
            </a:r>
            <a:r>
              <a:rPr lang="de-DE" dirty="0"/>
              <a:t>von </a:t>
            </a:r>
            <a:r>
              <a:rPr lang="de-DE" dirty="0" smtClean="0"/>
              <a:t>Feedback und </a:t>
            </a:r>
            <a:r>
              <a:rPr lang="de-DE" dirty="0"/>
              <a:t>Verteilen von </a:t>
            </a:r>
            <a:r>
              <a:rPr lang="de-DE" dirty="0" smtClean="0"/>
              <a:t>Informationen.</a:t>
            </a:r>
            <a:r>
              <a:rPr lang="de-DE" dirty="0"/>
              <a:t> </a:t>
            </a:r>
            <a:endParaRPr lang="de-DE" dirty="0" smtClean="0"/>
          </a:p>
          <a:p>
            <a:pPr lvl="1">
              <a:defRPr/>
            </a:pPr>
            <a:endParaRPr lang="de-DE" sz="1900" dirty="0"/>
          </a:p>
          <a:p>
            <a:pPr lvl="1">
              <a:buFont typeface="Symbol" panose="05050102010706020507" pitchFamily="18" charset="2"/>
              <a:buChar char="-"/>
              <a:defRPr/>
            </a:pPr>
            <a:r>
              <a:rPr lang="de-DE" sz="1800" dirty="0" smtClean="0"/>
              <a:t>LBS4 </a:t>
            </a:r>
            <a:r>
              <a:rPr lang="de-DE" sz="1800" dirty="0"/>
              <a:t>Release-Upgrade auf LBS4 2.13.8 </a:t>
            </a:r>
            <a:endParaRPr lang="de-DE" sz="1800" dirty="0" smtClean="0"/>
          </a:p>
          <a:p>
            <a:pPr lvl="1">
              <a:buFont typeface="Symbol" panose="05050102010706020507" pitchFamily="18" charset="2"/>
              <a:buChar char="-"/>
              <a:defRPr/>
            </a:pPr>
            <a:r>
              <a:rPr lang="de-DE" sz="1800" dirty="0" smtClean="0"/>
              <a:t>Betriebssystemupgrade</a:t>
            </a:r>
            <a:r>
              <a:rPr lang="de-DE" sz="1800" dirty="0"/>
              <a:t>: </a:t>
            </a:r>
            <a:r>
              <a:rPr lang="de-DE" sz="1800" dirty="0" smtClean="0"/>
              <a:t>RHEL9-Upgrade</a:t>
            </a:r>
          </a:p>
          <a:p>
            <a:pPr lvl="1">
              <a:buFont typeface="Symbol" panose="05050102010706020507" pitchFamily="18" charset="2"/>
              <a:buChar char="-"/>
              <a:defRPr/>
            </a:pPr>
            <a:r>
              <a:rPr lang="de-DE" sz="1800" dirty="0" smtClean="0"/>
              <a:t>Import </a:t>
            </a:r>
            <a:r>
              <a:rPr lang="de-DE" sz="1800" dirty="0" err="1" smtClean="0"/>
              <a:t>xRechnung</a:t>
            </a:r>
            <a:r>
              <a:rPr lang="de-DE" sz="1800" dirty="0" smtClean="0"/>
              <a:t> in LBS4</a:t>
            </a:r>
            <a:endParaRPr lang="de-DE" sz="1800" dirty="0"/>
          </a:p>
          <a:p>
            <a:pPr lvl="1">
              <a:buFont typeface="Symbol" panose="05050102010706020507" pitchFamily="18" charset="2"/>
              <a:buChar char="-"/>
            </a:pPr>
            <a:r>
              <a:rPr lang="de-DE" sz="1800" dirty="0"/>
              <a:t>LBS4 Version </a:t>
            </a:r>
            <a:r>
              <a:rPr lang="de-DE" sz="1800" dirty="0" smtClean="0"/>
              <a:t>2.14.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sz="1800" dirty="0" smtClean="0"/>
              <a:t>Umstieg von ORACLE zu </a:t>
            </a:r>
            <a:r>
              <a:rPr lang="de-DE" sz="1800" dirty="0" err="1" smtClean="0"/>
              <a:t>PostgreSQL</a:t>
            </a:r>
            <a:r>
              <a:rPr lang="de-DE" sz="1800" dirty="0" smtClean="0"/>
              <a:t> (angekündigt)</a:t>
            </a:r>
            <a:endParaRPr lang="de-DE" sz="1800" dirty="0"/>
          </a:p>
          <a:p>
            <a:pPr lvl="1">
              <a:buFont typeface="Symbol" panose="05050102010706020507" pitchFamily="18" charset="2"/>
              <a:buChar char="-"/>
              <a:defRPr/>
            </a:pPr>
            <a:r>
              <a:rPr lang="de-DE" sz="1800" dirty="0"/>
              <a:t>Nächste produktive Version wird </a:t>
            </a:r>
            <a:r>
              <a:rPr lang="de-DE" sz="1800" dirty="0" smtClean="0"/>
              <a:t>2.15.X </a:t>
            </a:r>
            <a:r>
              <a:rPr lang="de-DE" sz="1800" dirty="0"/>
              <a:t>(Auslieferung mit neuem OPAC 8.4)</a:t>
            </a:r>
          </a:p>
          <a:p>
            <a:pPr>
              <a:defRPr/>
            </a:pPr>
            <a:endParaRPr lang="de-DE" sz="2000" dirty="0"/>
          </a:p>
          <a:p>
            <a:pPr marL="0" indent="0">
              <a:buNone/>
              <a:defRPr/>
            </a:pPr>
            <a:r>
              <a:rPr lang="de-DE" sz="1900" b="1" dirty="0"/>
              <a:t>s.a. </a:t>
            </a:r>
            <a:r>
              <a:rPr lang="de-DE" sz="1900" b="1" dirty="0" smtClean="0"/>
              <a:t>Sachstandsbericht VZG zu FOLIO und LBS4</a:t>
            </a:r>
            <a:endParaRPr dirty="0"/>
          </a:p>
          <a:p>
            <a:pPr>
              <a:defRPr/>
            </a:pPr>
            <a:endParaRPr lang="de-DE" sz="1900" dirty="0"/>
          </a:p>
        </p:txBody>
      </p:sp>
      <p:sp>
        <p:nvSpPr>
          <p:cNvPr id="16387" name="Foliennummernplatzhalter 3"/>
          <p:cNvSpPr>
            <a:spLocks noGrp="1" noChangeArrowheads="1"/>
          </p:cNvSpPr>
          <p:nvPr>
            <p:ph type="sldNum" sz="quarter" idx="10"/>
          </p:nvPr>
        </p:nvSpPr>
        <p:spPr bwMode="auto">
          <a:prstGeom prst="rect">
            <a:avLst/>
          </a:prstGeom>
          <a:noFill/>
        </p:spPr>
        <p:txBody>
          <a:bodyPr/>
          <a:lstStyle>
            <a:lvl1pPr>
              <a:spcBef>
                <a:spcPts val="0"/>
              </a:spcBef>
              <a:buFont typeface="Arial"/>
              <a:buChar char="•"/>
              <a:defRPr sz="3200">
                <a:solidFill>
                  <a:schemeClr val="tx2"/>
                </a:solidFill>
                <a:latin typeface="Calibri"/>
                <a:ea typeface="MS PGothic"/>
              </a:defRPr>
            </a:lvl1pPr>
            <a:lvl2pPr marL="742950" indent="-285750">
              <a:spcBef>
                <a:spcPts val="0"/>
              </a:spcBef>
              <a:buFont typeface="Arial"/>
              <a:buChar char="•"/>
              <a:defRPr sz="2800">
                <a:solidFill>
                  <a:schemeClr val="tx2"/>
                </a:solidFill>
                <a:latin typeface="Calibri"/>
                <a:ea typeface="MS PGothic"/>
              </a:defRPr>
            </a:lvl2pPr>
            <a:lvl3pPr marL="1143000" indent="-228600">
              <a:spcBef>
                <a:spcPts val="0"/>
              </a:spcBef>
              <a:buFont typeface="Arial"/>
              <a:buChar char="•"/>
              <a:defRPr sz="2400">
                <a:solidFill>
                  <a:schemeClr val="tx2"/>
                </a:solidFill>
                <a:latin typeface="Calibri"/>
                <a:ea typeface="MS PGothic"/>
              </a:defRPr>
            </a:lvl3pPr>
            <a:lvl4pPr marL="1600200" indent="-228600">
              <a:spcBef>
                <a:spcPts val="0"/>
              </a:spcBef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4pPr>
            <a:lvl5pPr marL="2057400" indent="-228600">
              <a:spcBef>
                <a:spcPts val="0"/>
              </a:spcBef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9pPr>
          </a:lstStyle>
          <a:p>
            <a:pPr>
              <a:buNone/>
              <a:defRPr/>
            </a:pPr>
            <a:fld id="{7227B2E6-35D2-4A0F-8960-CB02B1D5D43F}" type="slidenum">
              <a:rPr lang="de-DE" sz="1200">
                <a:solidFill>
                  <a:schemeClr val="bg1"/>
                </a:solidFill>
              </a:rPr>
              <a:pPr>
                <a:buNone/>
                <a:defRPr/>
              </a:pPr>
              <a:t>5</a:t>
            </a:fld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FAG-LG</a:t>
            </a:r>
            <a:endParaRPr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de-DE" dirty="0" smtClean="0"/>
              <a:t>LBS4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489882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FOLIO</a:t>
            </a:r>
          </a:p>
        </p:txBody>
      </p:sp>
      <p:sp>
        <p:nvSpPr>
          <p:cNvPr id="17411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/>
              <a:t>Regelmäßige Berichte an die FAG-LG durch die BMS-Gruppe der Verbundzentrale</a:t>
            </a:r>
            <a:endParaRPr dirty="0"/>
          </a:p>
          <a:p>
            <a:pPr>
              <a:defRPr/>
            </a:pPr>
            <a:r>
              <a:rPr lang="de-DE" dirty="0" smtClean="0"/>
              <a:t>Mitglieder </a:t>
            </a:r>
            <a:r>
              <a:rPr lang="de-DE" dirty="0"/>
              <a:t>der FAG-LG aus Verbundbibliotheken mit FOLIO-ERM </a:t>
            </a:r>
            <a:r>
              <a:rPr lang="de-DE" dirty="0" smtClean="0"/>
              <a:t>Betrieb</a:t>
            </a:r>
          </a:p>
          <a:p>
            <a:pPr>
              <a:defRPr/>
            </a:pPr>
            <a:r>
              <a:rPr lang="de-DE" dirty="0" smtClean="0"/>
              <a:t>Begleitung Umstieg LBS4 zu FOLIO</a:t>
            </a:r>
          </a:p>
          <a:p>
            <a:pPr>
              <a:defRPr/>
            </a:pPr>
            <a:r>
              <a:rPr lang="de-DE" dirty="0" smtClean="0"/>
              <a:t>Präsenz </a:t>
            </a:r>
            <a:r>
              <a:rPr lang="de-DE" dirty="0"/>
              <a:t>bei vielen </a:t>
            </a:r>
            <a:r>
              <a:rPr lang="de-DE" dirty="0" smtClean="0"/>
              <a:t>FOLIO-Veranstaltungen</a:t>
            </a:r>
          </a:p>
          <a:p>
            <a:pPr>
              <a:defRPr/>
            </a:pPr>
            <a:r>
              <a:rPr lang="de-DE" dirty="0"/>
              <a:t>Austausch mit GBV AG FOLIO</a:t>
            </a:r>
            <a:endParaRPr lang="de-DE" dirty="0" smtClean="0"/>
          </a:p>
          <a:p>
            <a:pPr>
              <a:defRPr/>
            </a:pPr>
            <a:endParaRPr dirty="0"/>
          </a:p>
          <a:p>
            <a:pPr>
              <a:defRPr/>
            </a:pPr>
            <a:endParaRPr lang="de-DE" dirty="0"/>
          </a:p>
          <a:p>
            <a:pPr>
              <a:defRPr/>
            </a:pPr>
            <a:endParaRPr lang="de-DE" dirty="0"/>
          </a:p>
        </p:txBody>
      </p:sp>
      <p:sp>
        <p:nvSpPr>
          <p:cNvPr id="17412" name="Foliennummernplatzhalter 3"/>
          <p:cNvSpPr>
            <a:spLocks noGrp="1"/>
          </p:cNvSpPr>
          <p:nvPr>
            <p:ph type="sldNum" sz="quarter" idx="10"/>
          </p:nvPr>
        </p:nvSpPr>
        <p:spPr bwMode="auto">
          <a:prstGeom prst="rect">
            <a:avLst/>
          </a:prstGeom>
          <a:noFill/>
        </p:spPr>
        <p:txBody>
          <a:bodyPr/>
          <a:lstStyle>
            <a:lvl1pPr>
              <a:spcBef>
                <a:spcPts val="0"/>
              </a:spcBef>
              <a:buFont typeface="Arial"/>
              <a:buChar char="•"/>
              <a:defRPr sz="3200">
                <a:solidFill>
                  <a:schemeClr val="tx2"/>
                </a:solidFill>
                <a:latin typeface="Calibri"/>
                <a:ea typeface="MS PGothic"/>
              </a:defRPr>
            </a:lvl1pPr>
            <a:lvl2pPr marL="742950" indent="-285750">
              <a:spcBef>
                <a:spcPts val="0"/>
              </a:spcBef>
              <a:buFont typeface="Arial"/>
              <a:buChar char="•"/>
              <a:defRPr sz="2800">
                <a:solidFill>
                  <a:schemeClr val="tx2"/>
                </a:solidFill>
                <a:latin typeface="Calibri"/>
                <a:ea typeface="MS PGothic"/>
              </a:defRPr>
            </a:lvl2pPr>
            <a:lvl3pPr marL="1143000" indent="-228600">
              <a:spcBef>
                <a:spcPts val="0"/>
              </a:spcBef>
              <a:buFont typeface="Arial"/>
              <a:buChar char="•"/>
              <a:defRPr sz="2400">
                <a:solidFill>
                  <a:schemeClr val="tx2"/>
                </a:solidFill>
                <a:latin typeface="Calibri"/>
                <a:ea typeface="MS PGothic"/>
              </a:defRPr>
            </a:lvl3pPr>
            <a:lvl4pPr marL="1600200" indent="-228600">
              <a:spcBef>
                <a:spcPts val="0"/>
              </a:spcBef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4pPr>
            <a:lvl5pPr marL="2057400" indent="-228600">
              <a:spcBef>
                <a:spcPts val="0"/>
              </a:spcBef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9pPr>
          </a:lstStyle>
          <a:p>
            <a:pPr>
              <a:buNone/>
              <a:defRPr/>
            </a:pPr>
            <a:fld id="{4D79AE46-8FB4-45D6-A1F5-3F831C02479C}" type="slidenum">
              <a:rPr lang="de-DE" sz="1200">
                <a:solidFill>
                  <a:schemeClr val="bg1"/>
                </a:solidFill>
              </a:rPr>
              <a:pPr>
                <a:buNone/>
                <a:defRPr/>
              </a:pPr>
              <a:t>6</a:t>
            </a:fld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FAG-LG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006773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dirty="0" err="1"/>
              <a:t>Themenausblick</a:t>
            </a:r>
            <a:r>
              <a:rPr dirty="0"/>
              <a:t> </a:t>
            </a:r>
            <a:r>
              <a:rPr dirty="0" smtClean="0"/>
              <a:t>202</a:t>
            </a:r>
            <a:r>
              <a:rPr lang="de-DE" dirty="0" smtClean="0"/>
              <a:t>4</a:t>
            </a:r>
            <a:r>
              <a:rPr dirty="0" smtClean="0"/>
              <a:t>/2</a:t>
            </a:r>
            <a:r>
              <a:rPr lang="de-DE" dirty="0" smtClean="0"/>
              <a:t>5</a:t>
            </a:r>
            <a:endParaRPr dirty="0"/>
          </a:p>
        </p:txBody>
      </p:sp>
      <p:sp>
        <p:nvSpPr>
          <p:cNvPr id="19459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Mitwirkung am Strategieprozess </a:t>
            </a:r>
            <a:r>
              <a:rPr lang="de-DE" dirty="0" smtClean="0"/>
              <a:t>GBV 2026-2030</a:t>
            </a:r>
            <a:endParaRPr lang="de-DE" dirty="0"/>
          </a:p>
          <a:p>
            <a:pPr>
              <a:defRPr/>
            </a:pPr>
            <a:r>
              <a:rPr lang="de-DE" dirty="0" smtClean="0"/>
              <a:t>Unterstützung bei der Organisation </a:t>
            </a:r>
            <a:r>
              <a:rPr lang="de-DE" dirty="0"/>
              <a:t>BMS </a:t>
            </a:r>
            <a:r>
              <a:rPr lang="de-DE" dirty="0" smtClean="0"/>
              <a:t>Workshop </a:t>
            </a:r>
            <a:r>
              <a:rPr lang="de-DE" dirty="0" smtClean="0"/>
              <a:t>2025 (zweitägig</a:t>
            </a:r>
            <a:r>
              <a:rPr lang="de-DE" dirty="0"/>
              <a:t>)</a:t>
            </a:r>
            <a:endParaRPr dirty="0"/>
          </a:p>
          <a:p>
            <a:pPr>
              <a:defRPr/>
            </a:pPr>
            <a:r>
              <a:rPr lang="de-DE" dirty="0"/>
              <a:t> </a:t>
            </a:r>
            <a:r>
              <a:rPr lang="de-DE" dirty="0" err="1"/>
              <a:t>eRechnungen</a:t>
            </a:r>
            <a:endParaRPr dirty="0"/>
          </a:p>
          <a:p>
            <a:pPr>
              <a:defRPr/>
            </a:pPr>
            <a:r>
              <a:rPr lang="de-DE" dirty="0"/>
              <a:t>Begleitung FOLIO-ERM und FOLIO Tests</a:t>
            </a:r>
            <a:endParaRPr dirty="0"/>
          </a:p>
          <a:p>
            <a:pPr>
              <a:defRPr/>
            </a:pPr>
            <a:r>
              <a:rPr lang="de-DE" dirty="0"/>
              <a:t>Begleitung </a:t>
            </a:r>
            <a:r>
              <a:rPr lang="de-DE" dirty="0" smtClean="0"/>
              <a:t>der weiteren LBS4-Releases</a:t>
            </a:r>
          </a:p>
          <a:p>
            <a:pPr>
              <a:defRPr/>
            </a:pPr>
            <a:r>
              <a:rPr lang="de-DE" dirty="0" smtClean="0"/>
              <a:t>Wissenstransfer in der Systembetreuung (Schwerpunkt Datenbereinigung im LBS4)</a:t>
            </a:r>
            <a:endParaRPr dirty="0"/>
          </a:p>
          <a:p>
            <a:pPr>
              <a:defRPr/>
            </a:pPr>
            <a:endParaRPr lang="de-DE" dirty="0"/>
          </a:p>
        </p:txBody>
      </p:sp>
      <p:sp>
        <p:nvSpPr>
          <p:cNvPr id="19460" name="Foliennummernplatzhalter 3"/>
          <p:cNvSpPr>
            <a:spLocks noGrp="1"/>
          </p:cNvSpPr>
          <p:nvPr>
            <p:ph type="sldNum" sz="quarter" idx="10"/>
          </p:nvPr>
        </p:nvSpPr>
        <p:spPr bwMode="auto">
          <a:prstGeom prst="rect">
            <a:avLst/>
          </a:prstGeom>
          <a:noFill/>
        </p:spPr>
        <p:txBody>
          <a:bodyPr/>
          <a:lstStyle>
            <a:lvl1pPr>
              <a:spcBef>
                <a:spcPts val="0"/>
              </a:spcBef>
              <a:buFont typeface="Arial"/>
              <a:buChar char="•"/>
              <a:defRPr sz="3200">
                <a:solidFill>
                  <a:schemeClr val="tx2"/>
                </a:solidFill>
                <a:latin typeface="Calibri"/>
                <a:ea typeface="MS PGothic"/>
              </a:defRPr>
            </a:lvl1pPr>
            <a:lvl2pPr marL="742950" indent="-285750">
              <a:spcBef>
                <a:spcPts val="0"/>
              </a:spcBef>
              <a:buFont typeface="Arial"/>
              <a:buChar char="•"/>
              <a:defRPr sz="2800">
                <a:solidFill>
                  <a:schemeClr val="tx2"/>
                </a:solidFill>
                <a:latin typeface="Calibri"/>
                <a:ea typeface="MS PGothic"/>
              </a:defRPr>
            </a:lvl2pPr>
            <a:lvl3pPr marL="1143000" indent="-228600">
              <a:spcBef>
                <a:spcPts val="0"/>
              </a:spcBef>
              <a:buFont typeface="Arial"/>
              <a:buChar char="•"/>
              <a:defRPr sz="2400">
                <a:solidFill>
                  <a:schemeClr val="tx2"/>
                </a:solidFill>
                <a:latin typeface="Calibri"/>
                <a:ea typeface="MS PGothic"/>
              </a:defRPr>
            </a:lvl3pPr>
            <a:lvl4pPr marL="1600200" indent="-228600">
              <a:spcBef>
                <a:spcPts val="0"/>
              </a:spcBef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4pPr>
            <a:lvl5pPr marL="2057400" indent="-228600">
              <a:spcBef>
                <a:spcPts val="0"/>
              </a:spcBef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5pPr>
            <a:lvl6pPr marL="25146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6pPr>
            <a:lvl7pPr marL="29718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7pPr>
            <a:lvl8pPr marL="34290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8pPr>
            <a:lvl9pPr marL="3886200" indent="-228600" defTabSz="4572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000">
                <a:solidFill>
                  <a:schemeClr val="tx2"/>
                </a:solidFill>
                <a:latin typeface="Calibri"/>
                <a:ea typeface="MS PGothic"/>
              </a:defRPr>
            </a:lvl9pPr>
          </a:lstStyle>
          <a:p>
            <a:pPr>
              <a:buNone/>
              <a:defRPr/>
            </a:pPr>
            <a:fld id="{71675617-0F79-4246-BD93-6FD1507D4B34}" type="slidenum">
              <a:rPr lang="de-DE" sz="1200">
                <a:solidFill>
                  <a:schemeClr val="bg1"/>
                </a:solidFill>
              </a:rPr>
              <a:pPr>
                <a:buNone/>
                <a:defRPr/>
              </a:pPr>
              <a:t>7</a:t>
            </a:fld>
            <a:endParaRPr lang="de-DE" sz="1200">
              <a:solidFill>
                <a:schemeClr val="bg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FAG-LG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889315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Selbstverständnis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de-DE" dirty="0" smtClean="0"/>
              <a:t>Wir verstehen uns als Informationszentrale rund um LBS 4 und FOLIO.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/>
              <a:t>Ihre Fragen zu </a:t>
            </a:r>
            <a:r>
              <a:rPr lang="de-DE" dirty="0" err="1" smtClean="0"/>
              <a:t>Bibliotheksmanagmentsystemen</a:t>
            </a:r>
            <a:r>
              <a:rPr lang="de-DE" dirty="0" smtClean="0"/>
              <a:t> sind bei uns bestens adressiert, sprechen Sie uns an!</a:t>
            </a:r>
          </a:p>
          <a:p>
            <a:pPr algn="ctr"/>
            <a:endParaRPr lang="de-DE" dirty="0" smtClean="0"/>
          </a:p>
          <a:p>
            <a:pPr algn="ctr"/>
            <a:r>
              <a:rPr lang="de-DE" dirty="0" smtClean="0"/>
              <a:t>Wir freuen uns auf Ihren Besuch zum Workshop „Auf dem Weg zu FOLIO“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64494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474</Words>
  <Application>Microsoft Office PowerPoint</Application>
  <PresentationFormat>Breitbild</PresentationFormat>
  <Paragraphs>106</Paragraphs>
  <Slides>8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5" baseType="lpstr">
      <vt:lpstr>MS PGothic</vt:lpstr>
      <vt:lpstr>MS PGothic</vt:lpstr>
      <vt:lpstr>Arial</vt:lpstr>
      <vt:lpstr>Calibri</vt:lpstr>
      <vt:lpstr>Calibri Light</vt:lpstr>
      <vt:lpstr>Symbol</vt:lpstr>
      <vt:lpstr>Office</vt:lpstr>
      <vt:lpstr>Bericht aus der FAG  Lokale Geschäftsgänge</vt:lpstr>
      <vt:lpstr>Mitglieder und ständige Gäste (2024-2026) </vt:lpstr>
      <vt:lpstr>Gremienarbeit der FAG-LG, GBV-Fachbeirat, AG-FOLIO, Treffen FOLIO-Anwender*innen</vt:lpstr>
      <vt:lpstr>Schwerpunkte 2024-2026 (Arbeitsprogramm)</vt:lpstr>
      <vt:lpstr>LBS4</vt:lpstr>
      <vt:lpstr>FOLIO</vt:lpstr>
      <vt:lpstr>Themenausblick 2024/25</vt:lpstr>
      <vt:lpstr>Selbstverständnis</vt:lpstr>
    </vt:vector>
  </TitlesOfParts>
  <Company>Stattliche Museen zu Berlin SPK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Bericht aus der FAG  Lokale Geschäftsgänge</dc:title>
  <dc:creator>Stratmann, Rüdiger</dc:creator>
  <cp:lastModifiedBy>Stratmann, Rüdiger</cp:lastModifiedBy>
  <cp:revision>24</cp:revision>
  <dcterms:created xsi:type="dcterms:W3CDTF">2024-08-15T12:27:33Z</dcterms:created>
  <dcterms:modified xsi:type="dcterms:W3CDTF">2024-08-21T15:40:25Z</dcterms:modified>
</cp:coreProperties>
</file>