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firstSlideNum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9144000" cy="6858000"/>
  <p:defaultTextStyle>
    <a:defPPr>
      <a:defRPr lang="de-DE"/>
    </a:defPPr>
    <a:lvl1pPr algn="l" defTabSz="457200">
      <a:spcBef>
        <a:spcPts val="0"/>
      </a:spcBef>
      <a:spcAft>
        <a:spcPts val="0"/>
      </a:spcAft>
      <a:defRPr sz="2400">
        <a:solidFill>
          <a:schemeClr val="tx1"/>
        </a:solidFill>
        <a:latin typeface="Calibri"/>
        <a:ea typeface="MS PGothic"/>
        <a:cs typeface="+mn-cs"/>
      </a:defRPr>
    </a:lvl1pPr>
    <a:lvl2pPr marL="457200" algn="l" defTabSz="457200">
      <a:spcBef>
        <a:spcPts val="0"/>
      </a:spcBef>
      <a:spcAft>
        <a:spcPts val="0"/>
      </a:spcAft>
      <a:defRPr sz="2400">
        <a:solidFill>
          <a:schemeClr val="tx1"/>
        </a:solidFill>
        <a:latin typeface="Calibri"/>
        <a:ea typeface="MS PGothic"/>
        <a:cs typeface="+mn-cs"/>
      </a:defRPr>
    </a:lvl2pPr>
    <a:lvl3pPr marL="914400" algn="l" defTabSz="457200">
      <a:spcBef>
        <a:spcPts val="0"/>
      </a:spcBef>
      <a:spcAft>
        <a:spcPts val="0"/>
      </a:spcAft>
      <a:defRPr sz="2400">
        <a:solidFill>
          <a:schemeClr val="tx1"/>
        </a:solidFill>
        <a:latin typeface="Calibri"/>
        <a:ea typeface="MS PGothic"/>
        <a:cs typeface="+mn-cs"/>
      </a:defRPr>
    </a:lvl3pPr>
    <a:lvl4pPr marL="1371600" algn="l" defTabSz="457200">
      <a:spcBef>
        <a:spcPts val="0"/>
      </a:spcBef>
      <a:spcAft>
        <a:spcPts val="0"/>
      </a:spcAft>
      <a:defRPr sz="2400">
        <a:solidFill>
          <a:schemeClr val="tx1"/>
        </a:solidFill>
        <a:latin typeface="Calibri"/>
        <a:ea typeface="MS PGothic"/>
        <a:cs typeface="+mn-cs"/>
      </a:defRPr>
    </a:lvl4pPr>
    <a:lvl5pPr marL="1828800" algn="l" defTabSz="457200">
      <a:spcBef>
        <a:spcPts val="0"/>
      </a:spcBef>
      <a:spcAft>
        <a:spcPts val="0"/>
      </a:spcAft>
      <a:defRPr sz="2400">
        <a:solidFill>
          <a:schemeClr val="tx1"/>
        </a:solidFill>
        <a:latin typeface="Calibri"/>
        <a:ea typeface="MS PGothic"/>
        <a:cs typeface="+mn-cs"/>
      </a:defRPr>
    </a:lvl5pPr>
    <a:lvl6pPr marL="2286000" algn="l" defTabSz="914400">
      <a:defRPr sz="2400">
        <a:solidFill>
          <a:schemeClr val="tx1"/>
        </a:solidFill>
        <a:latin typeface="Calibri"/>
        <a:ea typeface="MS PGothic"/>
        <a:cs typeface="+mn-cs"/>
      </a:defRPr>
    </a:lvl6pPr>
    <a:lvl7pPr marL="2743200" algn="l" defTabSz="914400">
      <a:defRPr sz="2400">
        <a:solidFill>
          <a:schemeClr val="tx1"/>
        </a:solidFill>
        <a:latin typeface="Calibri"/>
        <a:ea typeface="MS PGothic"/>
        <a:cs typeface="+mn-cs"/>
      </a:defRPr>
    </a:lvl7pPr>
    <a:lvl8pPr marL="3200400" algn="l" defTabSz="914400">
      <a:defRPr sz="2400">
        <a:solidFill>
          <a:schemeClr val="tx1"/>
        </a:solidFill>
        <a:latin typeface="Calibri"/>
        <a:ea typeface="MS PGothic"/>
        <a:cs typeface="+mn-cs"/>
      </a:defRPr>
    </a:lvl8pPr>
    <a:lvl9pPr marL="3657600" algn="l" defTabSz="914400">
      <a:defRPr sz="2400">
        <a:solidFill>
          <a:schemeClr val="tx1"/>
        </a:solidFill>
        <a:latin typeface="Calibri"/>
        <a:ea typeface="MS PGothic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123" d="100"/>
          <a:sy n="123" d="100"/>
        </p:scale>
        <p:origin x="1584" y="90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presProps" Target="presProps.xml" /><Relationship Id="rId11" Type="http://schemas.openxmlformats.org/officeDocument/2006/relationships/tableStyles" Target="tableStyles.xml" /><Relationship Id="rId1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itelfolie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0" y="600365"/>
            <a:ext cx="9144000" cy="2235200"/>
          </a:xfrm>
        </p:spPr>
        <p:txBody>
          <a:bodyPr anchor="b"/>
          <a:lstStyle>
            <a:lvl1pPr algn="ctr">
              <a:defRPr>
                <a:solidFill>
                  <a:srgbClr val="5981C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0" y="2835566"/>
            <a:ext cx="9144000" cy="501073"/>
          </a:xfrm>
        </p:spPr>
        <p:txBody>
          <a:bodyPr>
            <a:normAutofit/>
          </a:bodyPr>
          <a:lstStyle>
            <a:lvl1pPr marL="0" indent="0" algn="ctr">
              <a:buNone/>
              <a:defRPr sz="2400" i="0">
                <a:solidFill>
                  <a:srgbClr val="47474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 bwMode="auto">
          <a:xfrm>
            <a:off x="1" y="4500881"/>
            <a:ext cx="9143999" cy="539115"/>
          </a:xfrm>
        </p:spPr>
        <p:txBody>
          <a:bodyPr/>
          <a:lstStyle>
            <a:lvl1pPr marL="0" indent="0" algn="ctr">
              <a:buNone/>
              <a:defRPr sz="2000" i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</p:cSld>
  <p:clrMapOvr>
    <a:masterClrMapping/>
  </p:clrMapOvr>
  <p:hf dt="0" ftr="0" hdr="0" sldNu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rgbClr val="5981C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 bwMode="auto">
          <a:xfrm>
            <a:off x="8724900" y="5551488"/>
            <a:ext cx="508000" cy="263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6623D-34B7-4B6F-B598-250FA3699767}" type="slidenum">
              <a:rPr lang="de-DE"/>
              <a:t/>
            </a:fld>
            <a:endParaRPr lang="de-DE"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rgbClr val="5981C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457200" y="1270388"/>
            <a:ext cx="4038600" cy="4855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648200" y="1270388"/>
            <a:ext cx="4038600" cy="4855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EA476AD-34F1-4778-958D-B69B953A00FE}" type="slidenum">
              <a:rPr lang="de-DE"/>
              <a:t/>
            </a:fld>
            <a:endParaRPr lang="de-DE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77369"/>
            <a:ext cx="4040188" cy="474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457200" y="1752018"/>
            <a:ext cx="4040188" cy="437414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277369"/>
            <a:ext cx="4041775" cy="4746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4645026" y="1752019"/>
            <a:ext cx="4041775" cy="437414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3759B80-2BEB-4117-A29A-000BA4574DD5}" type="slidenum">
              <a:rPr lang="de-DE"/>
              <a:t/>
            </a:fld>
            <a:endParaRPr lang="de-DE"/>
          </a:p>
        </p:txBody>
      </p:sp>
      <p:sp>
        <p:nvSpPr>
          <p:cNvPr id="8" name="Fußzeilenplatzhalter 9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Beschriftung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523511" y="4800600"/>
            <a:ext cx="8204564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 bwMode="auto">
          <a:xfrm>
            <a:off x="523511" y="612775"/>
            <a:ext cx="8204564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r>
              <a:rPr lang="de-DE"/>
              <a:t>Bild auf Platzhalter ziehen oder durch Klicken auf Symbol hinzufügen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 bwMode="auto">
          <a:xfrm>
            <a:off x="523511" y="5367338"/>
            <a:ext cx="820456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Foliennummernplatzhalter 6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BF9D46A-D9A3-42F2-97A8-A75B1D7CF4F4}" type="slidenum">
              <a:rPr lang="de-DE"/>
              <a:t/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EEDFEC6-D8A0-478D-A974-AB7FF734CC74}" type="slidenum">
              <a:rPr lang="de-DE"/>
              <a:t/>
            </a:fld>
            <a:endParaRPr lang="de-DE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D0C8A90-13F5-4ED2-BFC7-6C9518573B86}" type="slidenum">
              <a:rPr lang="de-DE"/>
              <a:t/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25425"/>
            <a:ext cx="8229600" cy="93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35075"/>
            <a:ext cx="8229600" cy="48910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728075" y="5516563"/>
            <a:ext cx="508000" cy="2635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DBE3812-96FD-47CB-95BC-DB8A63763B6A}" type="slidenum">
              <a:rPr lang="de-DE"/>
              <a:t/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3"/>
          </p:nvPr>
        </p:nvSpPr>
        <p:spPr bwMode="auto">
          <a:xfrm>
            <a:off x="0" y="6457950"/>
            <a:ext cx="9144000" cy="309563"/>
          </a:xfrm>
          <a:prstGeom prst="rect">
            <a:avLst/>
          </a:prstGeom>
        </p:spPr>
        <p:txBody>
          <a:bodyPr vert="horz" lIns="91440" tIns="0" rIns="91440" bIns="45720" rtlCol="0" anchor="ctr" anchorCtr="0">
            <a:noAutofit/>
          </a:bodyPr>
          <a:lstStyle>
            <a:lvl1pPr algn="ctr">
              <a:defRPr sz="200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r>
              <a:rPr lang="de-DE"/>
              <a:t>Titel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1"/>
  <p:txStyles>
    <p:titleStyle>
      <a:lvl1pPr algn="l" defTabSz="457200">
        <a:spcBef>
          <a:spcPts val="0"/>
        </a:spcBef>
        <a:spcAft>
          <a:spcPts val="0"/>
        </a:spcAft>
        <a:defRPr lang="de-DE" sz="3600">
          <a:solidFill>
            <a:srgbClr val="5981C1"/>
          </a:solidFill>
          <a:latin typeface="+mj-lt"/>
          <a:ea typeface="MS PGothic"/>
          <a:cs typeface="ＭＳ Ｐゴシック"/>
        </a:defRPr>
      </a:lvl1pPr>
      <a:lvl2pPr algn="l" defTabSz="457200">
        <a:spcBef>
          <a:spcPts val="0"/>
        </a:spcBef>
        <a:spcAft>
          <a:spcPts val="0"/>
        </a:spcAft>
        <a:defRPr sz="3600">
          <a:solidFill>
            <a:srgbClr val="5981C1"/>
          </a:solidFill>
          <a:latin typeface="Calibri"/>
          <a:ea typeface="MS PGothic"/>
          <a:cs typeface="ＭＳ Ｐゴシック"/>
        </a:defRPr>
      </a:lvl2pPr>
      <a:lvl3pPr algn="l" defTabSz="457200">
        <a:spcBef>
          <a:spcPts val="0"/>
        </a:spcBef>
        <a:spcAft>
          <a:spcPts val="0"/>
        </a:spcAft>
        <a:defRPr sz="3600">
          <a:solidFill>
            <a:srgbClr val="5981C1"/>
          </a:solidFill>
          <a:latin typeface="Calibri"/>
          <a:ea typeface="MS PGothic"/>
          <a:cs typeface="ＭＳ Ｐゴシック"/>
        </a:defRPr>
      </a:lvl3pPr>
      <a:lvl4pPr algn="l" defTabSz="457200">
        <a:spcBef>
          <a:spcPts val="0"/>
        </a:spcBef>
        <a:spcAft>
          <a:spcPts val="0"/>
        </a:spcAft>
        <a:defRPr sz="3600">
          <a:solidFill>
            <a:srgbClr val="5981C1"/>
          </a:solidFill>
          <a:latin typeface="Calibri"/>
          <a:ea typeface="MS PGothic"/>
          <a:cs typeface="ＭＳ Ｐゴシック"/>
        </a:defRPr>
      </a:lvl4pPr>
      <a:lvl5pPr algn="l" defTabSz="457200">
        <a:spcBef>
          <a:spcPts val="0"/>
        </a:spcBef>
        <a:spcAft>
          <a:spcPts val="0"/>
        </a:spcAft>
        <a:defRPr sz="3600">
          <a:solidFill>
            <a:srgbClr val="5981C1"/>
          </a:solidFill>
          <a:latin typeface="Calibri"/>
          <a:ea typeface="MS PGothic"/>
          <a:cs typeface="ＭＳ Ｐゴシック"/>
        </a:defRPr>
      </a:lvl5pPr>
      <a:lvl6pPr marL="457200" algn="ctr" defTabSz="457200">
        <a:spcBef>
          <a:spcPts val="0"/>
        </a:spcBef>
        <a:spcAft>
          <a:spcPts val="0"/>
        </a:spcAft>
        <a:defRPr sz="4400">
          <a:solidFill>
            <a:srgbClr val="595959"/>
          </a:solidFill>
          <a:latin typeface="Calibri"/>
          <a:ea typeface="ＭＳ Ｐゴシック"/>
          <a:cs typeface="ＭＳ Ｐゴシック"/>
        </a:defRPr>
      </a:lvl6pPr>
      <a:lvl7pPr marL="914400" algn="ctr" defTabSz="457200">
        <a:spcBef>
          <a:spcPts val="0"/>
        </a:spcBef>
        <a:spcAft>
          <a:spcPts val="0"/>
        </a:spcAft>
        <a:defRPr sz="4400">
          <a:solidFill>
            <a:srgbClr val="595959"/>
          </a:solidFill>
          <a:latin typeface="Calibri"/>
          <a:ea typeface="ＭＳ Ｐゴシック"/>
          <a:cs typeface="ＭＳ Ｐゴシック"/>
        </a:defRPr>
      </a:lvl7pPr>
      <a:lvl8pPr marL="1371600" algn="ctr" defTabSz="457200">
        <a:spcBef>
          <a:spcPts val="0"/>
        </a:spcBef>
        <a:spcAft>
          <a:spcPts val="0"/>
        </a:spcAft>
        <a:defRPr sz="4400">
          <a:solidFill>
            <a:srgbClr val="595959"/>
          </a:solidFill>
          <a:latin typeface="Calibri"/>
          <a:ea typeface="ＭＳ Ｐゴシック"/>
          <a:cs typeface="ＭＳ Ｐゴシック"/>
        </a:defRPr>
      </a:lvl8pPr>
      <a:lvl9pPr marL="1828800" algn="ctr" defTabSz="457200">
        <a:spcBef>
          <a:spcPts val="0"/>
        </a:spcBef>
        <a:spcAft>
          <a:spcPts val="0"/>
        </a:spcAft>
        <a:defRPr sz="4400">
          <a:solidFill>
            <a:srgbClr val="595959"/>
          </a:solidFill>
          <a:latin typeface="Calibri"/>
          <a:ea typeface="ＭＳ Ｐゴシック"/>
          <a:cs typeface="ＭＳ Ｐゴシック"/>
        </a:defRPr>
      </a:lvl9pPr>
    </p:titleStyle>
    <p:bodyStyle>
      <a:lvl1pPr marL="342900" indent="-342900" algn="l" defTabSz="457200">
        <a:spcBef>
          <a:spcPts val="0"/>
        </a:spcBef>
        <a:spcAft>
          <a:spcPts val="0"/>
        </a:spcAft>
        <a:buFont typeface="Arial"/>
        <a:buChar char="•"/>
        <a:defRPr sz="3200">
          <a:solidFill>
            <a:schemeClr val="tx2"/>
          </a:solidFill>
          <a:latin typeface="+mn-lt"/>
          <a:ea typeface="MS PGothic"/>
          <a:cs typeface="ＭＳ Ｐゴシック"/>
        </a:defRPr>
      </a:lvl1pPr>
      <a:lvl2pPr marL="742950" indent="-285750" algn="l" defTabSz="457200">
        <a:spcBef>
          <a:spcPts val="0"/>
        </a:spcBef>
        <a:spcAft>
          <a:spcPts val="0"/>
        </a:spcAft>
        <a:buFont typeface="Arial"/>
        <a:buChar char="•"/>
        <a:defRPr sz="2800">
          <a:solidFill>
            <a:schemeClr val="tx2"/>
          </a:solidFill>
          <a:latin typeface="+mn-lt"/>
          <a:ea typeface="MS PGothic"/>
          <a:cs typeface="+mn-cs"/>
        </a:defRPr>
      </a:lvl2pPr>
      <a:lvl3pPr marL="1143000" indent="-228600" algn="l" defTabSz="457200">
        <a:spcBef>
          <a:spcPts val="0"/>
        </a:spcBef>
        <a:spcAft>
          <a:spcPts val="0"/>
        </a:spcAft>
        <a:buFont typeface="Arial"/>
        <a:buChar char="•"/>
        <a:defRPr sz="2400">
          <a:solidFill>
            <a:schemeClr val="tx2"/>
          </a:solidFill>
          <a:latin typeface="+mn-lt"/>
          <a:ea typeface="MS PGothic"/>
          <a:cs typeface="+mn-cs"/>
        </a:defRPr>
      </a:lvl3pPr>
      <a:lvl4pPr marL="1600200" indent="-228600" algn="l" defTabSz="457200">
        <a:spcBef>
          <a:spcPts val="0"/>
        </a:spcBef>
        <a:spcAft>
          <a:spcPts val="0"/>
        </a:spcAft>
        <a:buFont typeface="Arial"/>
        <a:buChar char="•"/>
        <a:defRPr sz="2000">
          <a:solidFill>
            <a:schemeClr val="tx2"/>
          </a:solidFill>
          <a:latin typeface="+mn-lt"/>
          <a:ea typeface="MS PGothic"/>
          <a:cs typeface="+mn-cs"/>
        </a:defRPr>
      </a:lvl4pPr>
      <a:lvl5pPr marL="2057400" indent="-228600" algn="l" defTabSz="457200">
        <a:spcBef>
          <a:spcPts val="0"/>
        </a:spcBef>
        <a:spcAft>
          <a:spcPts val="0"/>
        </a:spcAft>
        <a:buFont typeface="Arial"/>
        <a:buChar char="•"/>
        <a:defRPr sz="2000">
          <a:solidFill>
            <a:schemeClr val="tx2"/>
          </a:solidFill>
          <a:latin typeface="+mn-lt"/>
          <a:ea typeface="MS PGothic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verbundwiki.gbv.de/display/FAGLG/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0" y="2835275"/>
            <a:ext cx="9144000" cy="5016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1800" u="sng">
                <a:ea typeface="ＭＳ Ｐゴシック"/>
                <a:hlinkClick r:id="rId2" tooltip="https://verbundwiki.gbv.de/display/FAGLG/"/>
              </a:rPr>
              <a:t>https://verbundwiki.gbv.de/display/FAGLG/</a:t>
            </a:r>
            <a:r>
              <a:rPr lang="de-DE" sz="1800">
                <a:ea typeface="ＭＳ Ｐゴシック"/>
              </a:rPr>
              <a:t> 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auto">
          <a:xfrm>
            <a:off x="0" y="4500563"/>
            <a:ext cx="9144000" cy="539750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Rüdiger Stratmann</a:t>
            </a:r>
            <a:endParaRPr/>
          </a:p>
        </p:txBody>
      </p:sp>
      <p:sp>
        <p:nvSpPr>
          <p:cNvPr id="6" name="Titel 5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Bericht aus der FAG </a:t>
            </a:r>
            <a:br>
              <a:rPr/>
            </a:br>
            <a:r>
              <a:rPr lang="de-DE"/>
              <a:t>Lokale Geschäftsgänge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 bwMode="auto">
          <a:xfrm>
            <a:off x="0" y="6457950"/>
            <a:ext cx="9144000" cy="309563"/>
          </a:xfrm>
        </p:spPr>
        <p:txBody>
          <a:bodyPr lIns="91440" rIns="91440" bIns="45720" rtlCol="0">
            <a:noAutofit/>
          </a:bodyPr>
          <a:lstStyle/>
          <a:p>
            <a:pPr>
              <a:defRPr/>
            </a:pPr>
            <a:r>
              <a:rPr lang="de-DE" sz="1800"/>
              <a:t>FAG-LG</a:t>
            </a:r>
            <a:endParaRPr/>
          </a:p>
        </p:txBody>
      </p:sp>
      <p:sp>
        <p:nvSpPr>
          <p:cNvPr id="13315" name="Foliennummernplatzhalter 3"/>
          <p:cNvSpPr txBox="1">
            <a:spLocks noChangeArrowheads="1"/>
          </p:cNvSpPr>
          <p:nvPr/>
        </p:nvSpPr>
        <p:spPr bwMode="auto">
          <a:xfrm>
            <a:off x="8724900" y="5551488"/>
            <a:ext cx="508000" cy="2635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 algn="ctr">
              <a:spcBef>
                <a:spcPts val="0"/>
              </a:spcBef>
              <a:buFontTx/>
              <a:buNone/>
              <a:defRPr/>
            </a:pPr>
            <a:fld id="{D3095010-B7FD-4737-A0B4-90E61CAFB4F7}" type="slidenum">
              <a:rPr lang="de-DE" sz="1200">
                <a:solidFill>
                  <a:schemeClr val="bg1"/>
                </a:solidFill>
              </a:rPr>
              <a:t/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Mitglieder und ständige Gäste (2021-2023)</a:t>
            </a:r>
            <a:endParaRPr/>
          </a:p>
        </p:txBody>
      </p:sp>
      <p:sp>
        <p:nvSpPr>
          <p:cNvPr id="6" name="Inhaltsplatzhalter 2"/>
          <p:cNvSpPr txBox="1"/>
          <p:nvPr/>
        </p:nvSpPr>
        <p:spPr bwMode="auto">
          <a:xfrm>
            <a:off x="561975" y="1165225"/>
            <a:ext cx="4160838" cy="5049837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3200">
                <a:solidFill>
                  <a:schemeClr val="tx2"/>
                </a:solidFill>
                <a:latin typeface="+mn-lt"/>
                <a:ea typeface="MS PGothic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37"/>
              </a:spcBef>
              <a:buFont typeface="Arial"/>
              <a:buNone/>
              <a:defRPr/>
            </a:pPr>
            <a:r>
              <a:rPr lang="de-DE" sz="1900" b="1">
                <a:ea typeface="Calibri"/>
                <a:cs typeface="Calibri"/>
              </a:rPr>
              <a:t>Mitglieder</a:t>
            </a:r>
            <a:endParaRPr lang="de-DE" sz="1900"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Rüdiger Stratmann (</a:t>
            </a:r>
            <a:r>
              <a:rPr lang="de-DE" sz="1500">
                <a:ea typeface="ＭＳ Ｐゴシック"/>
              </a:rPr>
              <a:t>Ibero</a:t>
            </a:r>
            <a:r>
              <a:rPr lang="de-DE" sz="1500">
                <a:ea typeface="ＭＳ Ｐゴシック"/>
              </a:rPr>
              <a:t>-Amerikanisches Institut, SPK, Sprecher)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Jarmo Schrader (UB Hildesheim, </a:t>
            </a:r>
            <a:r>
              <a:rPr lang="de-DE" sz="1500">
                <a:ea typeface="ＭＳ Ｐゴシック"/>
              </a:rPr>
              <a:t>stellver</a:t>
            </a:r>
            <a:r>
              <a:rPr lang="de-DE" sz="1500">
                <a:ea typeface="ＭＳ Ｐゴシック"/>
              </a:rPr>
              <a:t>. Sprecher)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Kerstin Bauer (UB Weimar)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Noemi Betancort-Cabrera (</a:t>
            </a:r>
            <a:r>
              <a:rPr lang="de-DE" sz="1500">
                <a:ea typeface="ＭＳ Ｐゴシック"/>
              </a:rPr>
              <a:t>SuUB</a:t>
            </a:r>
            <a:r>
              <a:rPr lang="de-DE" sz="1500">
                <a:ea typeface="ＭＳ Ｐゴシック"/>
              </a:rPr>
              <a:t> Bremen)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Petra Helmchen (UB Greifswald)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Claudius </a:t>
            </a:r>
            <a:r>
              <a:rPr lang="de-DE" sz="1500">
                <a:ea typeface="ＭＳ Ｐゴシック"/>
              </a:rPr>
              <a:t>Herkt-Januschek</a:t>
            </a:r>
            <a:r>
              <a:rPr lang="de-DE" sz="1500">
                <a:ea typeface="ＭＳ Ｐゴシック"/>
              </a:rPr>
              <a:t> (Staats- und Universitätsbibliothek Hamburg)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Silke Janßen (ZBW Kiel/Hamburg)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Helga Kreter (TIB) 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Renate Müller (Staatsbibliothek zu Berlin, SPK)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Petra Ruppert (Kunstbibliothek, Staatliche Museen zu Berlin – SPK)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Peter Sbrzesny (SUB Göttingen)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Dörthe Schulz (Jade Hochschule Wilhelmshaven/Oldenburg/</a:t>
            </a:r>
            <a:r>
              <a:rPr lang="de-DE" sz="1500">
                <a:ea typeface="ＭＳ Ｐゴシック"/>
              </a:rPr>
              <a:t>Elsfleth</a:t>
            </a:r>
            <a:r>
              <a:rPr lang="de-DE" sz="1500">
                <a:ea typeface="ＭＳ Ｐゴシック"/>
              </a:rPr>
              <a:t>)</a:t>
            </a:r>
            <a:endParaRPr/>
          </a:p>
          <a:p>
            <a:pPr>
              <a:buFont typeface="Arial"/>
              <a:buChar char="•"/>
              <a:defRPr/>
            </a:pPr>
            <a:r>
              <a:rPr lang="de-DE" sz="1500">
                <a:ea typeface="ＭＳ Ｐゴシック"/>
              </a:rPr>
              <a:t>Susanne Schuster (BSZ, Konstanz)</a:t>
            </a:r>
            <a:endParaRPr/>
          </a:p>
        </p:txBody>
      </p:sp>
      <p:sp>
        <p:nvSpPr>
          <p:cNvPr id="12" name="Inhaltsplatzhalter 3"/>
          <p:cNvSpPr txBox="1"/>
          <p:nvPr/>
        </p:nvSpPr>
        <p:spPr bwMode="auto">
          <a:xfrm>
            <a:off x="4703763" y="1165225"/>
            <a:ext cx="4038600" cy="2951163"/>
          </a:xfrm>
          <a:prstGeom prst="rect">
            <a:avLst/>
          </a:prstGeom>
        </p:spPr>
        <p:txBody>
          <a:bodyPr/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3200">
                <a:solidFill>
                  <a:schemeClr val="tx2"/>
                </a:solidFill>
                <a:latin typeface="+mn-lt"/>
                <a:ea typeface="MS PGothic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37"/>
              </a:spcBef>
              <a:buFont typeface="Arial"/>
              <a:buNone/>
              <a:defRPr/>
            </a:pPr>
            <a:r>
              <a:rPr lang="de-DE" sz="1900" b="1"/>
              <a:t>Ständige Gäste</a:t>
            </a:r>
            <a:endParaRPr lang="de-DE" sz="1900"/>
          </a:p>
          <a:p>
            <a:pPr>
              <a:defRPr/>
            </a:pPr>
            <a:r>
              <a:rPr lang="de-DE" sz="1900">
                <a:ea typeface="ＭＳ Ｐゴシック"/>
              </a:rPr>
              <a:t>Kirstin Kemner-Heek (VZG, Göttingen)</a:t>
            </a:r>
            <a:endParaRPr/>
          </a:p>
          <a:p>
            <a:pPr>
              <a:defRPr/>
            </a:pPr>
            <a:r>
              <a:rPr lang="de-DE" sz="1900">
                <a:ea typeface="ＭＳ Ｐゴシック"/>
              </a:rPr>
              <a:t>Uschi Klute (VZG, Hamburg)</a:t>
            </a:r>
            <a:endParaRPr lang="de-DE" sz="1900"/>
          </a:p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743760" lvl="1" indent="-285480">
              <a:spcBef>
                <a:spcPts val="479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2400" spc="-1">
              <a:solidFill>
                <a:srgbClr val="282828"/>
              </a:solidFill>
              <a:ea typeface="MS PGothic"/>
            </a:endParaRPr>
          </a:p>
          <a:p>
            <a:pPr marL="743760" lvl="1" indent="-285480">
              <a:spcBef>
                <a:spcPts val="479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 spc="-1">
                <a:solidFill>
                  <a:srgbClr val="282828"/>
                </a:solidFill>
                <a:ea typeface="MS PGothic"/>
              </a:rPr>
              <a:t>Begleitung von LBS-Betrieb und LBS4-Weiterentwicklung im GBV</a:t>
            </a:r>
            <a:endParaRPr lang="de-DE" sz="2400" spc="-1">
              <a:latin typeface="Arial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 spc="-1">
                <a:solidFill>
                  <a:srgbClr val="282828"/>
                </a:solidFill>
                <a:ea typeface="MS PGothic"/>
              </a:rPr>
              <a:t>Kommunikationsforum zu LBS4 im GBV</a:t>
            </a:r>
            <a:endParaRPr lang="de-DE" sz="2400" spc="-1">
              <a:latin typeface="Arial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 spc="-1">
                <a:solidFill>
                  <a:srgbClr val="282828"/>
                </a:solidFill>
                <a:ea typeface="MS PGothic"/>
              </a:rPr>
              <a:t>Geschäftsgänge Elektronischer Medien und deren Integration im GBV</a:t>
            </a:r>
            <a:endParaRPr lang="de-DE" sz="2400" spc="-1">
              <a:latin typeface="Arial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 spc="-1">
                <a:solidFill>
                  <a:srgbClr val="282828"/>
                </a:solidFill>
                <a:ea typeface="MS PGothic"/>
              </a:rPr>
              <a:t>Begleitung der Einführung von FOLIO-ERM</a:t>
            </a:r>
            <a:endParaRPr/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 spc="-1">
                <a:solidFill>
                  <a:srgbClr val="282828"/>
                </a:solidFill>
                <a:ea typeface="MS PGothic"/>
              </a:rPr>
              <a:t>Reporting und Statistik</a:t>
            </a:r>
            <a:endParaRPr/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 spc="-1">
                <a:solidFill>
                  <a:srgbClr val="282828"/>
                </a:solidFill>
                <a:latin typeface="+mj-lt"/>
                <a:ea typeface="MS PGothic"/>
              </a:rPr>
              <a:t>eRechnungen</a:t>
            </a:r>
            <a:endParaRPr lang="de-DE" sz="2400" spc="-1">
              <a:solidFill>
                <a:srgbClr val="282828"/>
              </a:solidFill>
              <a:latin typeface="+mj-lt"/>
              <a:ea typeface="MS PGothic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400"/>
              <a:t>Vorbereitung GBV-VKs und BMS-WS</a:t>
            </a:r>
            <a:endParaRPr lang="de-DE" sz="2400" spc="-1">
              <a:latin typeface="+mj-lt"/>
            </a:endParaRPr>
          </a:p>
        </p:txBody>
      </p:sp>
      <p:sp>
        <p:nvSpPr>
          <p:cNvPr id="14339" name="Foliennummernplatzhalter 3"/>
          <p:cNvSpPr>
            <a:spLocks noChangeArrowheads="1"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fld id="{24B578D3-C6DD-4693-82B0-995FD2A6DE35}" type="slidenum">
              <a:rPr lang="de-DE" sz="1200">
                <a:solidFill>
                  <a:schemeClr val="bg1"/>
                </a:solidFill>
              </a:rPr>
              <a:t/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/>
              <a:t>Schwerpunkte 2021-2023 (Arbeitsprogramm)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2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de-DE" sz="1900" b="1"/>
          </a:p>
          <a:p>
            <a:pPr>
              <a:defRPr/>
            </a:pPr>
            <a:endParaRPr lang="de-DE" sz="1900" b="1"/>
          </a:p>
          <a:p>
            <a:pPr>
              <a:defRPr/>
            </a:pPr>
            <a:r>
              <a:rPr lang="de-DE" sz="1900" b="1"/>
              <a:t>Treffen </a:t>
            </a:r>
            <a:r>
              <a:rPr lang="de-DE" sz="1900" b="1"/>
              <a:t>der FAG- LG im Zeitraum </a:t>
            </a:r>
            <a:r>
              <a:rPr lang="de-DE" sz="1900" b="1"/>
              <a:t>2022/23</a:t>
            </a:r>
            <a:r>
              <a:rPr lang="de-DE" sz="1900"/>
              <a:t>:</a:t>
            </a:r>
            <a:endParaRPr/>
          </a:p>
          <a:p>
            <a:pPr>
              <a:defRPr/>
            </a:pPr>
            <a:endParaRPr lang="de-DE" sz="190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900" spc="-1">
                <a:solidFill>
                  <a:srgbClr val="282828"/>
                </a:solidFill>
                <a:ea typeface="MS PGothic"/>
              </a:rPr>
              <a:t>74.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Sitzung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21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.11.2022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(Online-Meeting)</a:t>
            </a:r>
            <a:endParaRPr sz="190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900" spc="-1">
                <a:solidFill>
                  <a:srgbClr val="282828"/>
                </a:solidFill>
                <a:ea typeface="MS PGothic"/>
              </a:rPr>
              <a:t>75.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Sitzung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15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.02.2023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(Online-Meeting)</a:t>
            </a:r>
            <a:endParaRPr sz="190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900" spc="-1">
                <a:solidFill>
                  <a:srgbClr val="282828"/>
                </a:solidFill>
                <a:ea typeface="MS PGothic"/>
              </a:rPr>
              <a:t>76.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Sitzung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15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.05.2023 </a:t>
            </a:r>
            <a:r>
              <a:rPr lang="de-DE" sz="1900" spc="-1">
                <a:solidFill>
                  <a:srgbClr val="282828"/>
                </a:solidFill>
                <a:ea typeface="MS PGothic"/>
              </a:rPr>
              <a:t>(Online-Meeting)</a:t>
            </a:r>
            <a:endParaRPr lang="de-DE" sz="1900" spc="0">
              <a:solidFill>
                <a:srgbClr val="282828"/>
              </a:solidFill>
              <a:ea typeface="MS PGothic"/>
            </a:endParaRPr>
          </a:p>
          <a:p>
            <a:pPr marL="857970" lvl="1">
              <a:spcBef>
                <a:spcPts val="438"/>
              </a:spcBef>
              <a:buFont typeface="Symbol"/>
              <a:buChar char="-"/>
              <a:defRPr/>
            </a:pPr>
            <a:r>
              <a:rPr lang="de-DE" sz="1900" spc="0">
                <a:solidFill>
                  <a:srgbClr val="282828"/>
                </a:solidFill>
                <a:ea typeface="MS PGothic"/>
              </a:rPr>
              <a:t>77. </a:t>
            </a:r>
            <a:r>
              <a:rPr lang="de-DE" sz="1900" spc="0">
                <a:solidFill>
                  <a:srgbClr val="282828"/>
                </a:solidFill>
                <a:ea typeface="MS PGothic"/>
              </a:rPr>
              <a:t>Sitzung </a:t>
            </a:r>
            <a:r>
              <a:rPr lang="de-DE" sz="1900" spc="0">
                <a:solidFill>
                  <a:srgbClr val="282828"/>
                </a:solidFill>
                <a:ea typeface="MS PGothic"/>
              </a:rPr>
              <a:t>12.07.2023 </a:t>
            </a:r>
            <a:r>
              <a:rPr lang="de-DE" sz="1900" spc="0">
                <a:solidFill>
                  <a:srgbClr val="282828"/>
                </a:solidFill>
                <a:ea typeface="MS PGothic"/>
              </a:rPr>
              <a:t>(Online-Meeting</a:t>
            </a:r>
            <a:r>
              <a:rPr lang="de-DE" sz="1900" spc="0">
                <a:solidFill>
                  <a:srgbClr val="282828"/>
                </a:solidFill>
                <a:ea typeface="MS PGothic"/>
              </a:rPr>
              <a:t>)</a:t>
            </a:r>
            <a:endParaRPr sz="190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900" b="0" i="0" u="none" strike="noStrike" cap="none" spc="0">
                <a:solidFill>
                  <a:srgbClr val="282828"/>
                </a:solidFill>
                <a:latin typeface="Calibri"/>
                <a:cs typeface="Calibri"/>
              </a:rPr>
              <a:t>78. Sitzung 28.09.2023, in Präsenz in Hannover</a:t>
            </a:r>
            <a:br>
              <a:rPr lang="de-DE"/>
            </a:br>
            <a:endParaRPr lang="de-DE"/>
          </a:p>
          <a:p>
            <a:pPr marL="457920">
              <a:spcBef>
                <a:spcPts val="439"/>
              </a:spcBef>
              <a:defRPr/>
            </a:pPr>
            <a:r>
              <a:rPr lang="de-DE" sz="2000" b="1" spc="-1">
                <a:solidFill>
                  <a:srgbClr val="282828"/>
                </a:solidFill>
                <a:ea typeface="MS PGothic"/>
              </a:rPr>
              <a:t>Vertretung in der AG-FOLIO</a:t>
            </a:r>
            <a:r>
              <a:rPr lang="de-DE" sz="2000" b="1" spc="-1">
                <a:solidFill>
                  <a:srgbClr val="282828"/>
                </a:solidFill>
                <a:ea typeface="MS PGothic"/>
              </a:rPr>
              <a:t>:</a:t>
            </a:r>
            <a:endParaRPr lang="de-DE" sz="2000" b="1" spc="-1">
              <a:solidFill>
                <a:srgbClr val="282828"/>
              </a:solidFill>
              <a:ea typeface="MS PGothic"/>
            </a:endParaRPr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900" b="0" i="0" u="none" strike="noStrike" cap="none">
                <a:solidFill/>
                <a:latin typeface="Calibri"/>
                <a:ea typeface="MS PGothic"/>
                <a:cs typeface="Calibri"/>
              </a:rPr>
              <a:t>Monatliche Treffen seit November 2021</a:t>
            </a:r>
            <a:endParaRPr lang="de-DE" sz="1900" b="0" i="0" u="none" strike="noStrike" cap="none">
              <a:solidFill/>
              <a:latin typeface="Calibri"/>
              <a:cs typeface="Calibri"/>
            </a:endParaRPr>
          </a:p>
          <a:p>
            <a:pPr marL="457920">
              <a:spcBef>
                <a:spcPts val="439"/>
              </a:spcBef>
              <a:defRPr/>
            </a:pPr>
            <a:endParaRPr lang="de-DE" sz="1900" b="0" i="0" u="none" strike="noStrike" cap="none">
              <a:solidFill/>
              <a:latin typeface="Calibri"/>
              <a:cs typeface="Calibri"/>
            </a:endParaRPr>
          </a:p>
          <a:p>
            <a:pPr marL="115020" indent="0">
              <a:spcBef>
                <a:spcPts val="439"/>
              </a:spcBef>
              <a:buFont typeface="Arial"/>
              <a:buNone/>
              <a:defRPr/>
            </a:pPr>
            <a:endParaRPr lang="de-DE" sz="2000" spc="-1">
              <a:solidFill>
                <a:srgbClr val="282828"/>
              </a:solidFill>
              <a:ea typeface="MS PGothic"/>
            </a:endParaRPr>
          </a:p>
          <a:p>
            <a:pPr>
              <a:defRPr/>
            </a:pPr>
            <a:endParaRPr lang="de-DE" sz="1900"/>
          </a:p>
        </p:txBody>
      </p:sp>
      <p:sp>
        <p:nvSpPr>
          <p:cNvPr id="15363" name="Foliennummernplatzhalter 3"/>
          <p:cNvSpPr>
            <a:spLocks noChangeArrowheads="1"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fld id="{29D5F318-AA57-44CF-9CDE-EF6C9D26EC3F}" type="slidenum">
              <a:rPr lang="de-DE" sz="1200">
                <a:solidFill>
                  <a:schemeClr val="bg1"/>
                </a:solidFill>
              </a:rPr>
              <a:t/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sz="2800"/>
              <a:t>Gremienarbeit FAG-LG</a:t>
            </a:r>
            <a:r>
              <a:rPr sz="2800"/>
              <a:t>, </a:t>
            </a:r>
            <a:r>
              <a:rPr sz="2800"/>
              <a:t>AG-FOLIO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2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r>
              <a:rPr lang="de-DE" sz="1900"/>
              <a:t>Bisher:</a:t>
            </a:r>
            <a:endParaRPr lang="de-DE" sz="1900"/>
          </a:p>
          <a:p>
            <a:pPr>
              <a:defRPr/>
            </a:pPr>
            <a:r>
              <a:rPr lang="de-DE" sz="1900"/>
              <a:t>alle 2 Jahre 2tägig, organisiert durch BMS-VZG</a:t>
            </a:r>
            <a:endParaRPr lang="de-DE" sz="1900"/>
          </a:p>
          <a:p>
            <a:pPr>
              <a:defRPr/>
            </a:pPr>
            <a:r>
              <a:rPr lang="de-DE" sz="1900"/>
              <a:t>dazwischen 1tägig, organisiert durch FAG</a:t>
            </a:r>
            <a:endParaRPr lang="de-DE" sz="1900"/>
          </a:p>
          <a:p>
            <a:pPr marL="0" indent="0">
              <a:buFont typeface="Arial"/>
              <a:buNone/>
              <a:defRPr/>
            </a:pPr>
            <a:endParaRPr lang="de-DE" sz="1900"/>
          </a:p>
          <a:p>
            <a:pPr marL="0" indent="0">
              <a:buFont typeface="Arial"/>
              <a:buNone/>
              <a:defRPr/>
            </a:pPr>
            <a:r>
              <a:rPr lang="de-DE" sz="1900"/>
              <a:t>Planung für 1tägigen Workshop dieses Jahr begonnen: Termin (Nov.) und Veranstaltungsort (Kiel) gefunden. Themenwünsche bei Community erfragt, aber leider keine Rückmeldungen erhalten. FAG-LG und BMS/VZG haben nicht genug Themen und Kapazitäten um Verbundkonferenz und Workshop alleine zu bestreiten. Deshalb haben wir den Workshop für dieses Jahr abgesagt!</a:t>
            </a:r>
            <a:endParaRPr lang="de-DE" sz="1900"/>
          </a:p>
          <a:p>
            <a:pPr marL="0" indent="0">
              <a:buFont typeface="Arial"/>
              <a:buNone/>
              <a:defRPr/>
            </a:pPr>
            <a:endParaRPr lang="de-DE"/>
          </a:p>
          <a:p>
            <a:pPr marL="0" indent="0">
              <a:buFont typeface="Arial"/>
              <a:buNone/>
              <a:defRPr/>
            </a:pPr>
            <a:r>
              <a:rPr lang="de-DE" sz="1900"/>
              <a:t>Zukünftig:</a:t>
            </a:r>
            <a:endParaRPr lang="de-DE" sz="1900"/>
          </a:p>
          <a:p>
            <a:pPr marL="0" indent="0">
              <a:buFont typeface="Arial"/>
              <a:buNone/>
              <a:defRPr/>
            </a:pPr>
            <a:r>
              <a:rPr lang="de-DE" sz="1900"/>
              <a:t>Alle 2 Jahre 2tägiger Workshop in Göttingen, organisiert durch BMS-VZG mit Unterstützung der FAG. </a:t>
            </a:r>
            <a:endParaRPr lang="de-DE" sz="1900"/>
          </a:p>
          <a:p>
            <a:pPr marL="0" indent="0">
              <a:buFont typeface="Arial"/>
              <a:buNone/>
              <a:defRPr/>
            </a:pPr>
            <a:r>
              <a:rPr lang="de-DE" sz="1900"/>
              <a:t>Workshop soll im Wechsel mit der 2tägigen Verbundkonferenz stattfinden, deshalb nächster Termin 2025.</a:t>
            </a:r>
            <a:endParaRPr lang="de-DE" sz="1900"/>
          </a:p>
        </p:txBody>
      </p:sp>
      <p:sp>
        <p:nvSpPr>
          <p:cNvPr id="15363" name="Foliennummernplatzhalter 3"/>
          <p:cNvSpPr>
            <a:spLocks noChangeArrowheads="1"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fld id="{E77B4BE0-6801-4C3C-8CE7-31B7935DEB2B}" type="slidenum">
              <a:rPr lang="de-DE" sz="1200">
                <a:solidFill>
                  <a:schemeClr val="bg1"/>
                </a:solidFill>
              </a:rPr>
              <a:t/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sz="1800"/>
          </a:p>
          <a:p>
            <a:pPr>
              <a:defRPr/>
            </a:pPr>
            <a:r>
              <a:rPr lang="de-DE" sz="1800" b="0" i="0" u="none" strike="noStrike" cap="none" spc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FAG-LG</a:t>
            </a:r>
            <a:endParaRPr lang="de-DE" sz="1800" b="0" i="0" u="none" strike="noStrike" cap="none" spc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BMS Workshop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86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Font typeface="Arial"/>
              <a:buNone/>
              <a:defRPr/>
            </a:pPr>
            <a:endParaRPr lang="de-DE" sz="1900"/>
          </a:p>
          <a:p>
            <a:pPr marL="0" indent="0">
              <a:buFont typeface="Arial"/>
              <a:buNone/>
              <a:defRPr/>
            </a:pPr>
            <a:r>
              <a:rPr lang="de-DE" sz="1900" b="1"/>
              <a:t>FOLIO</a:t>
            </a:r>
            <a:endParaRPr sz="1900" b="1"/>
          </a:p>
          <a:p>
            <a:pPr>
              <a:defRPr/>
            </a:pPr>
            <a:endParaRPr lang="de-DE" sz="1900"/>
          </a:p>
          <a:p>
            <a:pPr>
              <a:defRPr/>
            </a:pPr>
            <a:r>
              <a:rPr lang="de-DE" sz="1900"/>
              <a:t>Berichte der AG-FOLIO in den jeweiligen Sitzungen </a:t>
            </a:r>
            <a:endParaRPr lang="de-DE" sz="1900"/>
          </a:p>
          <a:p>
            <a:pPr>
              <a:defRPr/>
            </a:pPr>
            <a:r>
              <a:rPr lang="de-DE" sz="1900"/>
              <a:t>Präsentation der OA-App von FOLIO in Sitzung vom 21.11.2022</a:t>
            </a:r>
            <a:endParaRPr lang="de-DE" sz="1900"/>
          </a:p>
          <a:p>
            <a:pPr marL="0" indent="0">
              <a:buFont typeface="Arial"/>
              <a:buNone/>
              <a:defRPr/>
            </a:pPr>
            <a:r>
              <a:rPr lang="de-DE" sz="1900"/>
              <a:t>	wird aktuell </a:t>
            </a:r>
            <a:r>
              <a:rPr lang="de-DE" sz="19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im Auftrag der UB Leipzig in Partnerschaft mit K-Int entwickelt</a:t>
            </a:r>
            <a:endParaRPr lang="de-DE" sz="1900"/>
          </a:p>
          <a:p>
            <a:pPr>
              <a:defRPr/>
            </a:pPr>
            <a:endParaRPr lang="de-DE" sz="1900"/>
          </a:p>
          <a:p>
            <a:pPr marL="0" indent="0">
              <a:buFont typeface="Arial"/>
              <a:buNone/>
              <a:defRPr/>
            </a:pPr>
            <a:r>
              <a:rPr lang="de-DE" sz="1900" b="1"/>
              <a:t>LBS4</a:t>
            </a:r>
            <a:endParaRPr sz="1900" b="1"/>
          </a:p>
          <a:p>
            <a:pPr marL="0" indent="0">
              <a:buFont typeface="Arial"/>
              <a:buNone/>
              <a:defRPr/>
            </a:pPr>
            <a:endParaRPr lang="de-DE" sz="1900"/>
          </a:p>
          <a:p>
            <a:pPr>
              <a:defRPr/>
            </a:pPr>
            <a:r>
              <a:rPr lang="de-DE" sz="1900"/>
              <a:t>Berichte der BMS-Gruppe der VZG in den Sitzungen</a:t>
            </a:r>
            <a:endParaRPr lang="de-DE" sz="1900"/>
          </a:p>
          <a:p>
            <a:pPr>
              <a:defRPr/>
            </a:pPr>
            <a:r>
              <a:rPr lang="de-DE" sz="1900"/>
              <a:t>LBS4 und Authentifizierung: Sammlung zu Lösungen bzw. Einsatzszenarien aus Verbundbibliotheken</a:t>
            </a:r>
            <a:endParaRPr lang="de-DE"/>
          </a:p>
        </p:txBody>
      </p:sp>
      <p:sp>
        <p:nvSpPr>
          <p:cNvPr id="16387" name="Foliennummernplatzhalter 3"/>
          <p:cNvSpPr>
            <a:spLocks noChangeArrowheads="1"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fld id="{44E2848D-364B-4F3A-A2EF-B90052F36826}" type="slidenum">
              <a:rPr lang="de-DE" sz="1200">
                <a:solidFill>
                  <a:schemeClr val="bg1"/>
                </a:solidFill>
              </a:rPr>
              <a:t/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sz="1800"/>
          </a:p>
          <a:p>
            <a:pPr>
              <a:defRPr/>
            </a:pPr>
            <a:r>
              <a:rPr lang="de-DE" sz="1800" b="0" i="0" u="none" strike="noStrike" cap="none" spc="0">
                <a:solidFill>
                  <a:schemeClr val="bg1"/>
                </a:solidFill>
                <a:latin typeface="Calibri"/>
                <a:ea typeface="ＭＳ Ｐゴシック"/>
                <a:cs typeface="ＭＳ Ｐゴシック"/>
              </a:rPr>
              <a:t>FAG-LG</a:t>
            </a:r>
            <a:endParaRPr lang="de-DE" sz="1800" b="0" i="0" u="none" strike="noStrike" cap="none" spc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Bibliotheksmanagementsysteme (BMS)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/>
          </a:bodyPr>
          <a:lstStyle/>
          <a:p>
            <a:pPr>
              <a:defRPr/>
            </a:pPr>
            <a:r>
              <a:rPr/>
              <a:t>Aufgaben und Themen- Ausblick </a:t>
            </a:r>
            <a:r>
              <a:rPr/>
              <a:t>2023/24</a:t>
            </a:r>
            <a:endParaRPr/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 bwMode="auto">
          <a:xfrm flipH="0" flipV="0">
            <a:off x="457199" y="1091045"/>
            <a:ext cx="8229600" cy="5035117"/>
          </a:xfrm>
        </p:spPr>
        <p:txBody>
          <a:bodyPr/>
          <a:lstStyle/>
          <a:p>
            <a:pPr>
              <a:defRPr/>
            </a:pPr>
            <a:endParaRPr lang="de-DE"/>
          </a:p>
          <a:p>
            <a:pPr>
              <a:defRPr/>
            </a:pPr>
            <a:r>
              <a:rPr lang="de-DE" sz="2400"/>
              <a:t>Neue personelle Aufstellung der FAG-LG</a:t>
            </a:r>
            <a:endParaRPr lang="de-DE" sz="2400"/>
          </a:p>
          <a:p>
            <a:pPr>
              <a:defRPr/>
            </a:pPr>
            <a:r>
              <a:rPr lang="de-DE" sz="2400"/>
              <a:t>Organisatorische </a:t>
            </a:r>
            <a:r>
              <a:rPr lang="de-DE" sz="2400" b="0" i="0" u="none" strike="noStrike" cap="none" spc="0">
                <a:solidFill>
                  <a:schemeClr val="tx2"/>
                </a:solidFill>
                <a:latin typeface="Calibri"/>
                <a:ea typeface="Calibri"/>
                <a:cs typeface="Calibri"/>
              </a:rPr>
              <a:t>Stärkung der Zusammenarbeit  mit der AG-FOLIO</a:t>
            </a:r>
            <a:endParaRPr lang="de-DE" sz="2400"/>
          </a:p>
          <a:p>
            <a:pPr>
              <a:defRPr/>
            </a:pPr>
            <a:r>
              <a:rPr lang="de-DE" sz="2400"/>
              <a:t>Erstellung des Aufgabenportfolios für die</a:t>
            </a:r>
            <a:endParaRPr sz="2400"/>
          </a:p>
          <a:p>
            <a:pPr marL="0" indent="0">
              <a:buFont typeface="Arial"/>
              <a:buNone/>
              <a:defRPr/>
            </a:pPr>
            <a:r>
              <a:rPr lang="de-DE" sz="2400"/>
              <a:t>	Amtsperiode 2024-2026</a:t>
            </a:r>
            <a:endParaRPr lang="de-DE" sz="2400"/>
          </a:p>
          <a:p>
            <a:pPr marL="0" indent="0">
              <a:buFont typeface="Arial"/>
              <a:buNone/>
              <a:defRPr/>
            </a:pPr>
            <a:endParaRPr lang="de-DE" sz="2400"/>
          </a:p>
          <a:p>
            <a:pPr marL="0" indent="0">
              <a:buFont typeface="Arial"/>
              <a:buNone/>
              <a:defRPr/>
            </a:pPr>
            <a:r>
              <a:rPr lang="de-DE" sz="16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	Arbeitsschwerpunkt bleibt:</a:t>
            </a:r>
            <a:endParaRPr lang="de-DE" sz="1600" b="0" i="0" u="none" strike="noStrike" cap="none" spc="0">
              <a:solidFill>
                <a:schemeClr val="tx2"/>
              </a:solidFill>
              <a:latin typeface="Calibri"/>
              <a:cs typeface="Calibri"/>
            </a:endParaRPr>
          </a:p>
          <a:p>
            <a:pPr marL="0" indent="0">
              <a:buFont typeface="Arial"/>
              <a:buNone/>
              <a:defRPr/>
            </a:pPr>
            <a:r>
              <a:rPr lang="de-DE" sz="16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	</a:t>
            </a:r>
            <a:r>
              <a:rPr lang="de-DE" sz="16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die Begleitung der  Weiterentwicklung von LBS4 (Postgres, XRechnung, RFID-Anbindung)</a:t>
            </a:r>
            <a:endParaRPr lang="de-DE" sz="1600" b="0" i="0" u="none" strike="noStrike" cap="none" spc="0">
              <a:solidFill>
                <a:schemeClr val="tx2"/>
              </a:solidFill>
              <a:latin typeface="Calibri"/>
              <a:cs typeface="Calibri"/>
            </a:endParaRPr>
          </a:p>
          <a:p>
            <a:pPr lvl="1">
              <a:buFont typeface="Arial"/>
              <a:buChar char="–"/>
              <a:defRPr/>
            </a:pPr>
            <a:endParaRPr sz="1600"/>
          </a:p>
          <a:p>
            <a:pPr marL="457200" lvl="1" indent="0">
              <a:buFont typeface="Arial"/>
              <a:buNone/>
              <a:defRPr/>
            </a:pPr>
            <a:r>
              <a:rPr lang="de-DE" sz="1600"/>
              <a:t>weitere Aufgaben könnten dabei sein</a:t>
            </a:r>
            <a:r>
              <a:rPr lang="de-DE" sz="1600"/>
              <a:t>:</a:t>
            </a:r>
            <a:endParaRPr lang="de-DE" sz="1600"/>
          </a:p>
          <a:p>
            <a:pPr lvl="1">
              <a:buFont typeface="Arial"/>
              <a:buChar char="–"/>
              <a:defRPr/>
            </a:pPr>
            <a:r>
              <a:rPr lang="de-DE" sz="16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Begleitung des Implementierungs- und Entwicklungsprozesses von FOLIO einschließlich der Dokumentation</a:t>
            </a:r>
            <a:endParaRPr sz="1600" b="0" i="0" u="none" strike="noStrike" cap="none" spc="0">
              <a:solidFill>
                <a:schemeClr val="tx2"/>
              </a:solidFill>
              <a:latin typeface="Calibri"/>
              <a:cs typeface="Calibri"/>
            </a:endParaRPr>
          </a:p>
          <a:p>
            <a:pPr lvl="1">
              <a:buFont typeface="Arial"/>
              <a:buChar char="–"/>
              <a:defRPr/>
            </a:pPr>
            <a:r>
              <a:rPr lang="de-DE" sz="16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Schnittstellen zum BMS</a:t>
            </a:r>
            <a:endParaRPr sz="1600"/>
          </a:p>
          <a:p>
            <a:pPr lvl="1">
              <a:buFont typeface="Arial"/>
              <a:buChar char="–"/>
              <a:defRPr/>
            </a:pPr>
            <a:r>
              <a:rPr lang="de-DE" sz="1600" b="0" i="0" u="none" strike="noStrike" cap="none" spc="0">
                <a:solidFill>
                  <a:schemeClr val="tx2"/>
                </a:solidFill>
                <a:latin typeface="Calibri"/>
                <a:cs typeface="Calibri"/>
              </a:rPr>
              <a:t>Angebot an virtuellen Fortbildungen/Schulungen (Library Carpentry)</a:t>
            </a:r>
            <a:endParaRPr lang="de-DE" sz="1600" b="0" i="0" u="none" strike="noStrike" cap="none" spc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spcBef>
                <a:spcPts val="0"/>
              </a:spcBef>
              <a:buFontTx/>
              <a:buNone/>
              <a:defRPr/>
            </a:pPr>
            <a:fld id="{71675617-0F79-4246-BD93-6FD1507D4B34}" type="slidenum">
              <a:rPr lang="de-DE" sz="1200">
                <a:solidFill>
                  <a:schemeClr val="bg1"/>
                </a:solidFill>
              </a:rPr>
              <a:t/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GBV">
  <a:themeElements>
    <a:clrScheme name="GBV">
      <a:dk1>
        <a:srgbClr val="474747"/>
      </a:dk1>
      <a:lt1>
        <a:srgbClr val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GBV.thmx</Template>
  <TotalTime>0</TotalTime>
  <Words>0</Words>
  <Application>onlyoffice/7.3.3.49</Application>
  <DocSecurity>0</DocSecurity>
  <PresentationFormat>Bildschirmpräsentation (4:3)</PresentationFormat>
  <Paragraphs>0</Paragraphs>
  <Slides>7</Slides>
  <Notes>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Manager/>
  <Company>VZG / GBV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konradi</dc:creator>
  <cp:keywords/>
  <dc:description/>
  <dc:identifier/>
  <dc:language/>
  <cp:lastModifiedBy>Anonym</cp:lastModifiedBy>
  <cp:revision>149</cp:revision>
  <dcterms:created xsi:type="dcterms:W3CDTF">2012-05-07T12:02:35Z</dcterms:created>
  <dcterms:modified xsi:type="dcterms:W3CDTF">2023-08-28T15:01:55Z</dcterms:modified>
  <cp:category/>
  <cp:contentStatus/>
  <cp:version/>
</cp:coreProperties>
</file>