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49"/>
  </p:notesMasterIdLst>
  <p:sldIdLst>
    <p:sldId id="256" r:id="rId3"/>
    <p:sldId id="258" r:id="rId4"/>
    <p:sldId id="279" r:id="rId5"/>
    <p:sldId id="280" r:id="rId6"/>
    <p:sldId id="283" r:id="rId7"/>
    <p:sldId id="300" r:id="rId8"/>
    <p:sldId id="30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302" r:id="rId17"/>
    <p:sldId id="282" r:id="rId18"/>
    <p:sldId id="299" r:id="rId19"/>
    <p:sldId id="303" r:id="rId20"/>
    <p:sldId id="304" r:id="rId21"/>
    <p:sldId id="291" r:id="rId22"/>
    <p:sldId id="305" r:id="rId23"/>
    <p:sldId id="292" r:id="rId24"/>
    <p:sldId id="298" r:id="rId25"/>
    <p:sldId id="306" r:id="rId26"/>
    <p:sldId id="307" r:id="rId27"/>
    <p:sldId id="308" r:id="rId28"/>
    <p:sldId id="309" r:id="rId29"/>
    <p:sldId id="310" r:id="rId30"/>
    <p:sldId id="312" r:id="rId31"/>
    <p:sldId id="293" r:id="rId32"/>
    <p:sldId id="314" r:id="rId33"/>
    <p:sldId id="313" r:id="rId34"/>
    <p:sldId id="311" r:id="rId35"/>
    <p:sldId id="297" r:id="rId36"/>
    <p:sldId id="315" r:id="rId37"/>
    <p:sldId id="316" r:id="rId38"/>
    <p:sldId id="317" r:id="rId39"/>
    <p:sldId id="318" r:id="rId40"/>
    <p:sldId id="321" r:id="rId41"/>
    <p:sldId id="272" r:id="rId42"/>
    <p:sldId id="319" r:id="rId43"/>
    <p:sldId id="320" r:id="rId44"/>
    <p:sldId id="273" r:id="rId45"/>
    <p:sldId id="278" r:id="rId46"/>
    <p:sldId id="275" r:id="rId47"/>
    <p:sldId id="276" r:id="rId48"/>
  </p:sldIdLst>
  <p:sldSz cx="9144000" cy="6858000" type="screen4x3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rstin Kemner-Heek" initials="KK" lastIdx="3" clrIdx="0">
    <p:extLst>
      <p:ext uri="{19B8F6BF-5375-455C-9EA6-DF929625EA0E}">
        <p15:presenceInfo xmlns:p15="http://schemas.microsoft.com/office/powerpoint/2012/main" userId="8349dae4386335f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7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commentAuthors" Target="commentAuthor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de-DE" sz="4400" b="0" strike="noStrike" spc="-1">
                <a:latin typeface="Arial"/>
              </a:rPr>
              <a:t>Folie mittels Klicken verschieben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1400" b="0" strike="noStrike" spc="-1">
                <a:latin typeface="Times New Roman"/>
              </a:rPr>
              <a:t>&lt;Kopfzeile&gt;</a:t>
            </a:r>
          </a:p>
        </p:txBody>
      </p:sp>
      <p:sp>
        <p:nvSpPr>
          <p:cNvPr id="79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de-DE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de-DE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80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de-DE" sz="1400" b="0" strike="noStrike" spc="-1">
                <a:latin typeface="Times New Roman"/>
              </a:defRPr>
            </a:lvl1pPr>
          </a:lstStyle>
          <a:p>
            <a:r>
              <a:rPr lang="de-DE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81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de-DE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067270F-1CBB-40B8-BDB4-DD6461F68EFE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3067270F-1CBB-40B8-BDB4-DD6461F68EFE}" type="slidenum">
              <a:rPr lang="de-DE" sz="1400" b="0" strike="noStrike" spc="-1" smtClean="0">
                <a:latin typeface="Times New Roman"/>
              </a:rPr>
              <a:t>6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4720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Übersicht: siehe </a:t>
            </a:r>
            <a:r>
              <a:rPr lang="de-DE" dirty="0" err="1"/>
              <a:t>Vortäge</a:t>
            </a:r>
            <a:r>
              <a:rPr lang="de-DE" dirty="0"/>
              <a:t> auf der Webseite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3067270F-1CBB-40B8-BDB4-DD6461F68EFE}" type="slidenum">
              <a:rPr lang="de-DE" sz="1400" b="0" strike="noStrike" spc="-1" smtClean="0">
                <a:latin typeface="Times New Roman"/>
              </a:rPr>
              <a:t>18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9975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Übersicht: siehe </a:t>
            </a:r>
            <a:r>
              <a:rPr lang="de-DE" dirty="0" err="1"/>
              <a:t>Vortäge</a:t>
            </a:r>
            <a:r>
              <a:rPr lang="de-DE" dirty="0"/>
              <a:t> auf der Webseite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pPr algn="r">
              <a:buNone/>
            </a:pPr>
            <a:fld id="{3067270F-1CBB-40B8-BDB4-DD6461F68EFE}" type="slidenum">
              <a:rPr lang="de-DE" sz="1400" b="0" strike="noStrike" spc="-1" smtClean="0">
                <a:latin typeface="Times New Roman"/>
              </a:rPr>
              <a:t>19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3275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de-DE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.gbv.de/display/FOLIOGBVEXTERN/FOLIO+AG+GBV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foliogbv-austausch@lists.gbv.de" TargetMode="External"/><Relationship Id="rId2" Type="http://schemas.openxmlformats.org/officeDocument/2006/relationships/hyperlink" Target="https://www.folio-bib.org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folio.org/display/Deutsche/D-A-CH+-Fachgruppen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okb.org/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lio-bib.org/?page_id=63" TargetMode="External"/><Relationship Id="rId2" Type="http://schemas.openxmlformats.org/officeDocument/2006/relationships/hyperlink" Target="https://info.gbv.de/display/FOLIOGBVEXTERN/Projekt+FOLIO+GBV+extern+Startseite" TargetMode="Externa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kirstin.kemner@gbv.de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.gbv.de/display/FOLIOGBVEXTERN/GBV+FOLIO+Projektausschuss+der+Verbundleitung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erbundkonferenz.gbv.de/wp-content/uploads/2022/08/VK26_2022_FOLIO-Roadmap_VZG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3720" y="1045800"/>
            <a:ext cx="9140760" cy="3976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 fontScale="92500" lnSpcReduction="20000"/>
          </a:bodyPr>
          <a:lstStyle/>
          <a:p>
            <a:pPr algn="ctr"/>
            <a:endParaRPr lang="de-DE" sz="3600" spc="-1" dirty="0">
              <a:solidFill>
                <a:srgbClr val="5981C1"/>
              </a:solidFill>
              <a:latin typeface="Calibri"/>
              <a:ea typeface="ＭＳ Ｐゴシック"/>
            </a:endParaRPr>
          </a:p>
          <a:p>
            <a:pPr algn="ctr"/>
            <a:r>
              <a:rPr lang="de-DE" sz="3600" spc="-1" dirty="0">
                <a:solidFill>
                  <a:srgbClr val="5981C1"/>
                </a:solidFill>
                <a:latin typeface="Calibri"/>
                <a:ea typeface="ＭＳ Ｐゴシック"/>
              </a:rPr>
              <a:t>Bibliotheksmanagementsysteme im Wandel – </a:t>
            </a:r>
          </a:p>
          <a:p>
            <a:pPr algn="ctr"/>
            <a:r>
              <a:rPr lang="de-DE" sz="3600" spc="-1" dirty="0">
                <a:solidFill>
                  <a:srgbClr val="5981C1"/>
                </a:solidFill>
                <a:latin typeface="Calibri"/>
                <a:ea typeface="ＭＳ Ｐゴシック"/>
              </a:rPr>
              <a:t> Der GBV auf dem Weg von LBS4 zu FOLIO</a:t>
            </a:r>
          </a:p>
          <a:p>
            <a:pPr algn="ctr">
              <a:lnSpc>
                <a:spcPct val="100000"/>
              </a:lnSpc>
              <a:buNone/>
            </a:pPr>
            <a:endParaRPr lang="de-DE" sz="3600" b="0" strike="noStrike" spc="-1" dirty="0">
              <a:solidFill>
                <a:srgbClr val="5981C1"/>
              </a:solidFill>
              <a:latin typeface="Calibri"/>
              <a:ea typeface="ＭＳ Ｐゴシック"/>
            </a:endParaRPr>
          </a:p>
          <a:p>
            <a:pPr algn="ctr">
              <a:lnSpc>
                <a:spcPct val="100000"/>
              </a:lnSpc>
              <a:buNone/>
            </a:pP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br>
              <a:rPr sz="1800" dirty="0"/>
            </a:br>
            <a:r>
              <a:rPr lang="de-DE" sz="2000" spc="-1" dirty="0">
                <a:solidFill>
                  <a:srgbClr val="5981C1"/>
                </a:solidFill>
                <a:latin typeface="Calibri"/>
                <a:ea typeface="ＭＳ Ｐゴシック"/>
              </a:rPr>
              <a:t>Kirstin Kemner-Heek</a:t>
            </a:r>
            <a:r>
              <a:rPr lang="de-DE" sz="2000" b="0" strike="noStrike" spc="-1" dirty="0">
                <a:solidFill>
                  <a:srgbClr val="5981C1"/>
                </a:solidFill>
                <a:latin typeface="Calibri"/>
                <a:ea typeface="ＭＳ Ｐゴシック"/>
              </a:rPr>
              <a:t>, </a:t>
            </a:r>
            <a:endParaRPr lang="de-DE" sz="2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de-DE" sz="1600" b="0" strike="noStrike" spc="-1" dirty="0">
                <a:solidFill>
                  <a:srgbClr val="5981C1"/>
                </a:solidFill>
                <a:latin typeface="Calibri"/>
                <a:ea typeface="ＭＳ Ｐゴシック"/>
              </a:rPr>
              <a:t>Abteilungsleiterin Bibliotheksmanagementsysteme</a:t>
            </a:r>
            <a:endParaRPr lang="de-DE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de-DE" sz="2000" b="0" strike="noStrike" spc="-1" dirty="0">
                <a:solidFill>
                  <a:srgbClr val="5981C1"/>
                </a:solidFill>
                <a:latin typeface="Calibri"/>
                <a:ea typeface="ＭＳ Ｐゴシック"/>
              </a:rPr>
              <a:t>30.08.2023</a:t>
            </a:r>
            <a:endParaRPr lang="de-DE" sz="2000" b="0" strike="noStrike" spc="-1" dirty="0">
              <a:latin typeface="Arial"/>
            </a:endParaRPr>
          </a:p>
        </p:txBody>
      </p:sp>
      <p:pic>
        <p:nvPicPr>
          <p:cNvPr id="3" name="Inhaltsplatzhalter 12">
            <a:extLst>
              <a:ext uri="{FF2B5EF4-FFF2-40B4-BE49-F238E27FC236}">
                <a16:creationId xmlns:a16="http://schemas.microsoft.com/office/drawing/2014/main" id="{B9554179-2821-435C-8476-2CC98B0FAAF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22449" y="154480"/>
            <a:ext cx="891000" cy="434520"/>
          </a:xfrm>
          <a:prstGeom prst="rect">
            <a:avLst/>
          </a:prstGeom>
          <a:ln>
            <a:noFill/>
          </a:ln>
        </p:spPr>
      </p:pic>
      <p:pic>
        <p:nvPicPr>
          <p:cNvPr id="4" name="Picture 2" descr="FOLIO_Logo_580.png">
            <a:extLst>
              <a:ext uri="{FF2B5EF4-FFF2-40B4-BE49-F238E27FC236}">
                <a16:creationId xmlns:a16="http://schemas.microsoft.com/office/drawing/2014/main" id="{9B75106F-C3A9-4538-B711-1B7B6650F6C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018532" y="154480"/>
            <a:ext cx="913320" cy="506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10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FOLIO-Projektausschuss → aktuelle Entscheidungen v. 19.7.23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FOLIO-ERM ist im GBV genügend breit ausgerollt für Erfahrungsgewinn in Betrieb und Funktion → Feedback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Nächster Schritt: Implementierung der Erwerbungsmodule inkl. </a:t>
            </a:r>
            <a:r>
              <a:rPr lang="de-DE" sz="2000" spc="-1" dirty="0" err="1"/>
              <a:t>Inventory</a:t>
            </a:r>
            <a:r>
              <a:rPr lang="de-DE" sz="2000" spc="-1" dirty="0"/>
              <a:t> (Arbeitskatalog)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pc="-1" dirty="0"/>
              <a:t>Weiterer Meilenstein zur Vollimplementierung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pc="-1" dirty="0"/>
              <a:t>Grundlage für Nutzbarmachung von neuen Services mit Erwerbungsfokus, z. B. </a:t>
            </a:r>
            <a:r>
              <a:rPr lang="de-DE" spc="-1" dirty="0" err="1"/>
              <a:t>eUsage</a:t>
            </a:r>
            <a:r>
              <a:rPr lang="de-DE" spc="-1" dirty="0"/>
              <a:t>, Open Access nach VZG-interner Prüfung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Danach Fortsetzung der FOLIO-ERM inkl. Erwerbung / </a:t>
            </a:r>
            <a:r>
              <a:rPr lang="de-DE" sz="2000" spc="-1" dirty="0" err="1"/>
              <a:t>Inventory</a:t>
            </a:r>
            <a:endParaRPr lang="de-DE" sz="2000" spc="-1" dirty="0"/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Anpassung der Roadmap folgt Ende 2023</a:t>
            </a:r>
          </a:p>
          <a:p>
            <a:pPr marL="18288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8288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8288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8288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797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GBV AG FOLIO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Ausrichtung: fachlich-anwendungsbezogen, starker Praxisbezug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1 Vertretung pro produktiver (bzw. fortgeschritten in Vorbereitung befindlicher) GBV-Institution eingeladen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Treffen 1x/Monat seit November 2021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Workflow- und GAP-Analysen, </a:t>
            </a:r>
            <a:r>
              <a:rPr lang="de-DE" sz="1900" spc="-1" dirty="0" err="1"/>
              <a:t>Bugfest</a:t>
            </a:r>
            <a:r>
              <a:rPr lang="de-DE" sz="1900" spc="-1" dirty="0"/>
              <a:t>, Tests, Hilfestellung, Anforderungsmanagement, enge Kooperation mit VZG-FOLIO-Team, </a:t>
            </a:r>
            <a:r>
              <a:rPr lang="de-DE" sz="1900" spc="-1" dirty="0" err="1"/>
              <a:t>FOLIO-Anwender:innen-Treffen</a:t>
            </a:r>
            <a:r>
              <a:rPr lang="de-DE" sz="1900" spc="-1" dirty="0"/>
              <a:t>: 1x/Monat 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Informationen / Charta / Kurzprotokolle: </a:t>
            </a:r>
            <a:r>
              <a:rPr lang="de-DE" sz="1900" spc="-1" dirty="0">
                <a:hlinkClick r:id="rId2"/>
              </a:rPr>
              <a:t>GBV-Wiki der AG FOLIO </a:t>
            </a:r>
            <a:r>
              <a:rPr lang="de-DE" sz="1900" spc="-1" dirty="0"/>
              <a:t>(</a:t>
            </a:r>
            <a:r>
              <a:rPr lang="de-DE" sz="1900" dirty="0" err="1"/>
              <a:t>info_folio</a:t>
            </a:r>
            <a:r>
              <a:rPr lang="de-DE" sz="1900" dirty="0"/>
              <a:t> / </a:t>
            </a:r>
            <a:r>
              <a:rPr lang="de-DE" sz="1900" dirty="0" err="1"/>
              <a:t>folio</a:t>
            </a:r>
            <a:r>
              <a:rPr lang="de-DE" sz="1900" dirty="0"/>
              <a:t>)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/>
              <a:t>Vertretungen nehmen jeweils an den Treffen des FOLIO-Projektausschuss und der FAG lokale Geschäftsgänge teil 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E8F4323-7BAA-495F-9685-30BE187EB9C4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11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5182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FAG lokale Geschäftsgänge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Schwerpunkt war bisher Ausrichtung auf Anforderungsmanagement / Workflowanalysen im Kontext  LBS4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Begleitung der FOLIO-Entwicklung von Anfang an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Aktive Einbindung ins FOLIO-Projekt erfolgt sukzessive mit fortschreitender Implementierung im Verbund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Zukünftig: organisatorische Überordnung zur GBV AG FOLIO?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Jeweils 1 Vertretung gegenseitig bei Treffen der AG FOLIO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717C5AA-9505-4F10-8FAB-A953FC3AF74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12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799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FOLIO-Team der VZG / Projektleitung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Berichtet schriftlich und öffentlich an: VL, VL-FOLIO-Projektausschuss, Fachbeirat, FAG lokale Geschäftsgänge, GBV AG FOLIO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Berichtet regelmäßig in „VZG aktuell“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Nimmt an </a:t>
            </a:r>
            <a:r>
              <a:rPr lang="de-DE" sz="2000" spc="-1" dirty="0" err="1"/>
              <a:t>Anwender:innen-Treffen</a:t>
            </a:r>
            <a:r>
              <a:rPr lang="de-DE" sz="2000" spc="-1" dirty="0"/>
              <a:t> teil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Veranstaltet „</a:t>
            </a:r>
            <a:r>
              <a:rPr lang="de-DE" sz="2000" spc="-1" dirty="0" err="1"/>
              <a:t>Townhall</a:t>
            </a:r>
            <a:r>
              <a:rPr lang="de-DE" sz="2000" spc="-1" dirty="0"/>
              <a:t>“-Meetings als FOLIO-Fragestunde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Organisiert und berichtet: VK, BMS-Workshop, </a:t>
            </a:r>
            <a:r>
              <a:rPr lang="de-DE" sz="2000" spc="-1" dirty="0" err="1"/>
              <a:t>WolfCon</a:t>
            </a:r>
            <a:r>
              <a:rPr lang="de-DE" sz="2000" spc="-1" dirty="0"/>
              <a:t>,  </a:t>
            </a:r>
            <a:r>
              <a:rPr lang="de-DE" sz="2000" spc="-1" dirty="0" err="1"/>
              <a:t>BiblioCon</a:t>
            </a:r>
            <a:r>
              <a:rPr lang="de-DE" sz="2000" spc="-1" dirty="0"/>
              <a:t> und bietet Informationsveranstaltungen auf Anfrage: </a:t>
            </a:r>
            <a:r>
              <a:rPr lang="de-DE" spc="-1" dirty="0">
                <a:hlinkClick r:id="rId2"/>
              </a:rPr>
              <a:t>https://www.folio-bib.org/</a:t>
            </a:r>
            <a:r>
              <a:rPr lang="de-DE" spc="-1" dirty="0"/>
              <a:t>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Angebot E-Mail-Liste: </a:t>
            </a:r>
            <a:r>
              <a:rPr lang="de-DE" dirty="0"/>
              <a:t>„</a:t>
            </a:r>
            <a:r>
              <a:rPr lang="de-DE" u="sng" dirty="0">
                <a:hlinkClick r:id="rId3"/>
              </a:rPr>
              <a:t>foliogbv-austausch@lists.gbv.de</a:t>
            </a:r>
            <a:r>
              <a:rPr lang="de-DE" u="sng" dirty="0"/>
              <a:t>“</a:t>
            </a:r>
            <a:r>
              <a:rPr lang="de-DE" dirty="0"/>
              <a:t>  </a:t>
            </a:r>
            <a:endParaRPr lang="de-DE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03362CF-7192-499D-B64B-CFE906D2EF48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13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539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Gap-Analyse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Pro Haupt-Release (ca. 2-3 pro Jahr)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Dokumentation und Behebung funktionaler und technischer Lücken in der FOLIO-Software (für den Einsatz im GBV)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Lösungsorientiert in den deutschen Verbünden </a:t>
            </a:r>
            <a:r>
              <a:rPr lang="de-DE" sz="2200" spc="-1" dirty="0"/>
              <a:t>→ </a:t>
            </a:r>
            <a:r>
              <a:rPr lang="de-DE" sz="2200" spc="-1" dirty="0">
                <a:latin typeface="Arial"/>
              </a:rPr>
              <a:t>	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Gemeinsame GAP-Analyse in den deutschen Facharbeitsgruppen („</a:t>
            </a:r>
            <a:r>
              <a:rPr lang="de-DE" sz="2000" spc="-1" dirty="0">
                <a:hlinkClick r:id="rId2"/>
              </a:rPr>
              <a:t>D-Gruppen“ im FOLIO-Wiki</a:t>
            </a:r>
            <a:r>
              <a:rPr lang="de-DE" sz="1600" spc="-1" dirty="0"/>
              <a:t>)</a:t>
            </a: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Dokumentation im Wiki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Abgestimmte Formulierung der Anforderungen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Festlegung der Lösungsansätze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Daraus: GBV-zentrierte Zusammenfassung für Verbundgremien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5850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D95E842-FA2C-465E-81C1-AE383BD1F2F4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14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1103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Gap-Analyse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5B9A85B-99F3-45B2-8514-ED8A54288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35" y="1365969"/>
            <a:ext cx="8331888" cy="4821600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E7ED371E-56EB-43C2-A523-C098F941A428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15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2687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Was ergibt sich aus der Gap-Analyse?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Die wesentlichen FOLIO-Schnittstellen (z. B. Discovery, SIP2, …) sind Teil der Projektplanung und -umsetzung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Im GBV benötigte Zusatzfunktionen sind in Entwicklung, beauftragt oder in Planung – auch verbundübergreifend, z. B. 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Elektronisches Ressourcenmanagement (ERM) </a:t>
            </a:r>
            <a:r>
              <a:rPr lang="de-DE" sz="2000" spc="-1" dirty="0"/>
              <a:t>→ </a:t>
            </a:r>
            <a:r>
              <a:rPr lang="de-DE" sz="2000" spc="-1" dirty="0">
                <a:latin typeface="Arial"/>
              </a:rPr>
              <a:t>GBV, UBL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K10plus-Anbindung „CBS2FOLIO</a:t>
            </a:r>
            <a:r>
              <a:rPr lang="de-DE" sz="2000" spc="-1" dirty="0"/>
              <a:t>“→ </a:t>
            </a:r>
            <a:r>
              <a:rPr lang="de-DE" sz="2000" spc="-1" dirty="0">
                <a:latin typeface="Arial"/>
              </a:rPr>
              <a:t>GBV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Mahnwesen für die Ausleihe </a:t>
            </a:r>
            <a:r>
              <a:rPr lang="de-DE" sz="2000" spc="-1" dirty="0"/>
              <a:t>→ </a:t>
            </a:r>
            <a:r>
              <a:rPr lang="de-DE" sz="2000" spc="-1" dirty="0" err="1">
                <a:latin typeface="Arial"/>
              </a:rPr>
              <a:t>hebis</a:t>
            </a:r>
            <a:endParaRPr lang="de-DE" sz="20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SIP2 / </a:t>
            </a:r>
            <a:r>
              <a:rPr lang="de-DE" sz="2000" spc="-1" dirty="0" err="1">
                <a:latin typeface="Arial"/>
              </a:rPr>
              <a:t>Discoveryanbindung</a:t>
            </a:r>
            <a:r>
              <a:rPr lang="de-DE" sz="2000" spc="-1" dirty="0">
                <a:latin typeface="Arial"/>
              </a:rPr>
              <a:t> </a:t>
            </a:r>
            <a:r>
              <a:rPr lang="de-DE" sz="2000" spc="-1" dirty="0"/>
              <a:t>→ </a:t>
            </a:r>
            <a:r>
              <a:rPr lang="de-DE" sz="2000" spc="-1" dirty="0" err="1">
                <a:latin typeface="Arial"/>
              </a:rPr>
              <a:t>hebis</a:t>
            </a:r>
            <a:endParaRPr lang="de-DE" sz="20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Serials – Management </a:t>
            </a:r>
            <a:r>
              <a:rPr lang="de-DE" sz="2000" spc="-1" dirty="0"/>
              <a:t>→ </a:t>
            </a:r>
            <a:r>
              <a:rPr lang="de-DE" sz="2000" spc="-1" dirty="0">
                <a:latin typeface="Arial"/>
              </a:rPr>
              <a:t>GBV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Nummerngenerator → UBL, </a:t>
            </a:r>
            <a:r>
              <a:rPr lang="de-DE" sz="2000" spc="-1" dirty="0" err="1"/>
              <a:t>hbz</a:t>
            </a:r>
            <a:endParaRPr lang="de-DE" sz="20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Druckmanagement </a:t>
            </a:r>
            <a:r>
              <a:rPr lang="de-DE" sz="2000" spc="-1" dirty="0"/>
              <a:t>→ </a:t>
            </a:r>
            <a:r>
              <a:rPr lang="de-DE" sz="2000" spc="-1" dirty="0" err="1">
                <a:latin typeface="Arial"/>
              </a:rPr>
              <a:t>hebis</a:t>
            </a:r>
            <a:r>
              <a:rPr lang="de-DE" sz="2000" spc="-1" dirty="0">
                <a:latin typeface="Arial"/>
              </a:rPr>
              <a:t>, u.a.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BFFC9C1-EF66-4A9C-937E-D302BE06E5F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16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44864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GBV FOLIO Entwicklungsprojekte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ERM – seit 2016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GBV gemeinsam mit Knowledge Integration (K-</a:t>
            </a:r>
            <a:r>
              <a:rPr lang="de-DE" sz="2000" spc="-1" dirty="0" err="1"/>
              <a:t>Int</a:t>
            </a:r>
            <a:r>
              <a:rPr lang="de-DE" sz="2000" spc="-1" dirty="0"/>
              <a:t>), Sheffield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Apps: Agreements, </a:t>
            </a:r>
            <a:r>
              <a:rPr lang="de-DE" sz="2000" spc="-1" dirty="0" err="1"/>
              <a:t>Licenses</a:t>
            </a:r>
            <a:r>
              <a:rPr lang="de-DE" sz="2000" spc="-1" dirty="0"/>
              <a:t>, ERM </a:t>
            </a:r>
            <a:r>
              <a:rPr lang="de-DE" sz="2000" spc="-1" dirty="0" err="1"/>
              <a:t>comparisons</a:t>
            </a:r>
            <a:r>
              <a:rPr lang="de-DE" sz="2000" spc="-1" dirty="0"/>
              <a:t>, </a:t>
            </a:r>
            <a:r>
              <a:rPr lang="de-DE" sz="2000" spc="-1" dirty="0" err="1"/>
              <a:t>Local</a:t>
            </a:r>
            <a:r>
              <a:rPr lang="de-DE" sz="2000" spc="-1" dirty="0"/>
              <a:t> KB </a:t>
            </a:r>
            <a:r>
              <a:rPr lang="de-DE" sz="2000" spc="-1" dirty="0" err="1"/>
              <a:t>admin</a:t>
            </a:r>
            <a:r>
              <a:rPr lang="de-DE" sz="2000" spc="-1" dirty="0"/>
              <a:t>, Dashboard, </a:t>
            </a:r>
            <a:r>
              <a:rPr lang="de-DE" sz="2000" spc="-1" dirty="0" err="1"/>
              <a:t>eUsage</a:t>
            </a:r>
            <a:r>
              <a:rPr lang="de-DE" sz="2000" spc="-1" dirty="0"/>
              <a:t> (UBL), </a:t>
            </a:r>
            <a:r>
              <a:rPr lang="de-DE" sz="2000" spc="-1" dirty="0" err="1"/>
              <a:t>Las:eR-Anbindung</a:t>
            </a:r>
            <a:r>
              <a:rPr lang="de-DE" sz="2000" spc="-1" dirty="0"/>
              <a:t> (UBL)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Knowledge Base: </a:t>
            </a:r>
            <a:r>
              <a:rPr lang="de-DE" sz="2000" spc="-1" dirty="0" err="1">
                <a:hlinkClick r:id="rId2"/>
              </a:rPr>
              <a:t>GOKb</a:t>
            </a:r>
            <a:r>
              <a:rPr lang="de-DE" sz="2000" spc="-1" dirty="0"/>
              <a:t> (Träger: </a:t>
            </a:r>
            <a:r>
              <a:rPr lang="de-DE" sz="2000" spc="-1" dirty="0" err="1"/>
              <a:t>hbz</a:t>
            </a:r>
            <a:r>
              <a:rPr lang="de-DE" sz="2000" spc="-1" dirty="0"/>
              <a:t>, GBV, ZDB)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In Produktion seit 2020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Mit Unterstützung der deutschen Partner: </a:t>
            </a:r>
            <a:r>
              <a:rPr lang="de-DE" sz="2000" spc="-1" dirty="0" err="1"/>
              <a:t>hbz</a:t>
            </a:r>
            <a:r>
              <a:rPr lang="de-DE" sz="2000" spc="-1" dirty="0"/>
              <a:t>, UB Leipzig, UB Mainz, </a:t>
            </a:r>
            <a:r>
              <a:rPr lang="de-DE" sz="2000" spc="-1" dirty="0" err="1"/>
              <a:t>Hebis</a:t>
            </a:r>
            <a:endParaRPr lang="de-DE" sz="20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Kontinuierliche Pflege und Weiterentwicklung durch VZG (Finanzierung, fachliche Betreuung) und K-</a:t>
            </a:r>
            <a:r>
              <a:rPr lang="de-DE" sz="2000" spc="-1" dirty="0" err="1"/>
              <a:t>Int</a:t>
            </a:r>
            <a:r>
              <a:rPr lang="de-DE" sz="2000" spc="-1" dirty="0"/>
              <a:t> (Entwicklung) in der Community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b="1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9565487-6120-4799-ABA2-5715150D9DB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17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245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GBV FOLIO Entwicklungsprojekte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„CBS2FOLIO“ – seit 2019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Metadatenversorgung als real-time Update aus K10plus nach FOLIO </a:t>
            </a:r>
            <a:r>
              <a:rPr lang="de-DE" sz="2000" spc="-1" dirty="0" err="1">
                <a:latin typeface="Arial"/>
              </a:rPr>
              <a:t>Inventory</a:t>
            </a:r>
            <a:r>
              <a:rPr lang="de-DE" sz="2000" spc="-1" dirty="0">
                <a:latin typeface="Arial"/>
              </a:rPr>
              <a:t> (im GBV: Titel- und </a:t>
            </a:r>
            <a:r>
              <a:rPr lang="de-DE" sz="2000" spc="-1" dirty="0" err="1">
                <a:latin typeface="Arial"/>
              </a:rPr>
              <a:t>Exemplardaten</a:t>
            </a:r>
            <a:r>
              <a:rPr lang="de-DE" sz="2000" spc="-1" dirty="0">
                <a:latin typeface="Arial"/>
              </a:rPr>
              <a:t>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GBV gemeinsam entwickelt mit Index Data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Apps: OCLC-OUF, Harvester </a:t>
            </a:r>
            <a:r>
              <a:rPr lang="de-DE" sz="2000" spc="-1" dirty="0" err="1">
                <a:latin typeface="Arial"/>
              </a:rPr>
              <a:t>admin</a:t>
            </a:r>
            <a:r>
              <a:rPr lang="de-DE" sz="2000" spc="-1" dirty="0">
                <a:latin typeface="Arial"/>
              </a:rPr>
              <a:t>, </a:t>
            </a:r>
            <a:r>
              <a:rPr lang="de-DE" sz="2000" spc="-1" dirty="0" err="1">
                <a:latin typeface="Arial"/>
              </a:rPr>
              <a:t>mod</a:t>
            </a:r>
            <a:r>
              <a:rPr lang="de-DE" sz="2000" spc="-1" dirty="0">
                <a:latin typeface="Arial"/>
              </a:rPr>
              <a:t>-</a:t>
            </a:r>
            <a:r>
              <a:rPr lang="de-DE" sz="2000" spc="-1" dirty="0" err="1">
                <a:latin typeface="Arial"/>
              </a:rPr>
              <a:t>inventory</a:t>
            </a:r>
            <a:r>
              <a:rPr lang="de-DE" sz="2000" spc="-1" dirty="0">
                <a:latin typeface="Arial"/>
              </a:rPr>
              <a:t>-update (MIU), </a:t>
            </a:r>
            <a:r>
              <a:rPr lang="de-DE" sz="2000" spc="-1" dirty="0" err="1"/>
              <a:t>Localindices</a:t>
            </a:r>
            <a:endParaRPr lang="de-DE" sz="20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In Produktion: Q4 2023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In Abstimmung mit den deutschen Partnern: UB Leipzig, UB Mainz, </a:t>
            </a:r>
            <a:r>
              <a:rPr lang="de-DE" sz="2000" spc="-1" dirty="0" err="1">
                <a:latin typeface="Arial"/>
              </a:rPr>
              <a:t>Hebis</a:t>
            </a:r>
            <a:endParaRPr lang="de-DE" sz="20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Kontinuierliche Pflege und Weiterentwicklung durch VZG (Finanzierung, fachliche Betreuung) und Index Data (Entwicklung) → Fokus auf Nachnutzbarkeit 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b="1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F81C970-D501-4ED1-B59A-3F4EDD154593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18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11272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GBV FOLIO Entwicklungsprojekte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„Serials“ – seit 2022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Erweiterung der Fortsetzungsverwaltung in FOLIO: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Erfassung von Erscheinungsmustern bei Abonnements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Heft-</a:t>
            </a:r>
            <a:r>
              <a:rPr lang="de-DE" spc="-1" dirty="0" err="1">
                <a:latin typeface="Arial"/>
              </a:rPr>
              <a:t>Checkin</a:t>
            </a:r>
            <a:r>
              <a:rPr lang="de-DE" spc="-1" dirty="0">
                <a:latin typeface="Arial"/>
              </a:rPr>
              <a:t> und Mahnwesen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GBV gemeinsam mit K-</a:t>
            </a:r>
            <a:r>
              <a:rPr lang="de-DE" sz="2000" spc="-1" dirty="0" err="1">
                <a:latin typeface="Arial"/>
              </a:rPr>
              <a:t>Int</a:t>
            </a:r>
            <a:r>
              <a:rPr lang="de-DE" sz="2000" spc="-1" dirty="0">
                <a:latin typeface="Arial"/>
              </a:rPr>
              <a:t>, (bis 2023 auch Duke)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Apps: </a:t>
            </a:r>
            <a:r>
              <a:rPr lang="de-DE" sz="2000" spc="-1" dirty="0" err="1">
                <a:latin typeface="Arial"/>
              </a:rPr>
              <a:t>serials</a:t>
            </a:r>
            <a:endParaRPr lang="de-DE" sz="20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In Produktion: 2024 geplant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5850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042200" lvl="3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b="1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3BDCDAF-241D-454C-826D-0741003B428E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19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7720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de-DE" sz="3200" dirty="0"/>
              <a:t>Überblick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>
              <a:lnSpc>
                <a:spcPct val="110000"/>
              </a:lnSpc>
              <a:spcBef>
                <a:spcPts val="901"/>
              </a:spcBef>
              <a:buNone/>
              <a:tabLst>
                <a:tab pos="0" algn="l"/>
              </a:tabLst>
            </a:pPr>
            <a:endParaRPr lang="de-DE" sz="1800" b="0" strike="noStrike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solidFill>
                  <a:srgbClr val="454545"/>
                </a:solidFill>
                <a:latin typeface="Arial"/>
                <a:ea typeface="Arial"/>
              </a:rPr>
              <a:t>LBS4 – Sachstand 2023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solidFill>
                  <a:srgbClr val="454545"/>
                </a:solidFill>
                <a:latin typeface="Arial"/>
                <a:ea typeface="Arial"/>
              </a:rPr>
              <a:t>LBS</a:t>
            </a:r>
            <a:r>
              <a:rPr lang="de-DE" sz="2200" spc="-1" dirty="0">
                <a:solidFill>
                  <a:srgbClr val="454545"/>
                </a:solidFill>
                <a:latin typeface="Arial"/>
                <a:ea typeface="Arial"/>
              </a:rPr>
              <a:t>4 – Ausblick 2024 ff</a:t>
            </a:r>
            <a:endParaRPr lang="de-DE" sz="2200" b="0" strike="noStrike" spc="-1" dirty="0">
              <a:solidFill>
                <a:srgbClr val="454545"/>
              </a:solidFill>
              <a:latin typeface="Arial"/>
              <a:ea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solidFill>
                  <a:srgbClr val="454545"/>
                </a:solidFill>
                <a:latin typeface="Arial"/>
              </a:rPr>
              <a:t>FOLIO –  Sachstand 2023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solidFill>
                  <a:srgbClr val="454545"/>
                </a:solidFill>
                <a:latin typeface="Arial"/>
              </a:rPr>
              <a:t>FOLIO – Ausblick 2024 ff</a:t>
            </a:r>
            <a:endParaRPr lang="de-DE" sz="2200" b="0" strike="noStrike" spc="-1" dirty="0">
              <a:solidFill>
                <a:srgbClr val="454545"/>
              </a:solidFill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F4C94A75-BF66-4594-BB24-769F6A1EC5DC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</a:t>
            </a:fld>
            <a:endParaRPr lang="de-DE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GBV-Plattform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Dennis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BE5A488-460D-4FF3-9306-231ED1297D02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20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9645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GBV-Plattform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Dennis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BCF268E-890D-4A73-8E58-DE0335D455BA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21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6470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Implementierung im GBV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Modulweise: zunächst das was fehlt </a:t>
            </a:r>
            <a:r>
              <a:rPr lang="de-DE" sz="2200" spc="-1" dirty="0"/>
              <a:t>→ Elektronisches </a:t>
            </a:r>
            <a:r>
              <a:rPr lang="de-DE" sz="2200" spc="-1" dirty="0">
                <a:latin typeface="Arial"/>
              </a:rPr>
              <a:t>Ressourcenmanagement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Begleitet von: Aufbau der technischen Plattform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Als „SaaS</a:t>
            </a:r>
            <a:r>
              <a:rPr lang="de-DE" sz="2200" spc="-1" dirty="0"/>
              <a:t>“→ </a:t>
            </a:r>
            <a:r>
              <a:rPr lang="de-DE" sz="2200" spc="-1" dirty="0">
                <a:latin typeface="Arial"/>
              </a:rPr>
              <a:t>Bibliotheken greifen über einen Browser auf den Server zu und können über Schnittstellen Daten importieren und exportieren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Keine eigene Hardware und technische Systembetreuung mehr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Eigene Parametrierung, Rechte- und Zugangskontrolle, Schnittstellenmanagement mit Anbindung von Drittsystemen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B4BAFC8-DEDF-4110-B149-C1E3B4C0079D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22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13007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Implementierung FOLIO-ERM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Erste Module: FOLIO-ERM seit 2020 (ZBW Kiel/Hamburg, </a:t>
            </a:r>
            <a:r>
              <a:rPr lang="de-DE" sz="2200" spc="-1" dirty="0" err="1">
                <a:latin typeface="Arial"/>
              </a:rPr>
              <a:t>SuUB</a:t>
            </a:r>
            <a:r>
              <a:rPr lang="de-DE" sz="2200" spc="-1" dirty="0">
                <a:latin typeface="Arial"/>
              </a:rPr>
              <a:t> Bremen)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Aufbau eines Implementierungs- und Schulungskonzeptes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Aufbau eines Kommunikationskonzeptes zur Betreuung und zum Fehler- und Anforderungsmanagement  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Alle Schritte ausgelegt auf die Nachnutzung bei nachfolgender Vollimplementierung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Noch keine Datenmigration notwendig!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FOLIO-ERM Roadmap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Nach Meldung von Institutionen (ILNs) auf Liste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Bündelung nach Standorten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2BC9AA8-BF8D-4748-A828-797814060D84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23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228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FOLIO-ERM: Was kommt da auf uns zu?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52957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Ankündigung durch die VZG ca. 3 Monate vorher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Kickoff mit dem FOLIO-Team der VZG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Erläuterung des Projektablaufs und sinnvoller Vorarbeiten	</a:t>
            </a:r>
          </a:p>
          <a:p>
            <a:pPr marL="914400" lvl="1" indent="-457200">
              <a:spcBef>
                <a:spcPts val="900"/>
              </a:spcBef>
              <a:buSzPts val="2200"/>
              <a:buFont typeface="Arial"/>
              <a:buChar char="•"/>
            </a:pPr>
            <a:r>
              <a:rPr lang="de-DE" sz="2000" spc="-1" dirty="0">
                <a:latin typeface="Arial"/>
              </a:rPr>
              <a:t>Welches Problem / Anliegen wollen wir durch den Einsatz eines ERM-Moduls lösen? </a:t>
            </a:r>
            <a:r>
              <a:rPr lang="de-DE" sz="2000" spc="-1" dirty="0"/>
              <a:t>→ </a:t>
            </a:r>
            <a:r>
              <a:rPr lang="de-DE" spc="-1" dirty="0">
                <a:latin typeface="Arial"/>
              </a:rPr>
              <a:t>Dokumentation der Erwartungen</a:t>
            </a:r>
          </a:p>
          <a:p>
            <a:pPr marL="914400" lvl="1" indent="-457200">
              <a:spcBef>
                <a:spcPts val="900"/>
              </a:spcBef>
              <a:buSzPts val="2200"/>
              <a:buFont typeface="Arial"/>
              <a:buChar char="•"/>
            </a:pPr>
            <a:r>
              <a:rPr lang="de-DE" sz="2000" spc="-1" dirty="0">
                <a:latin typeface="Arial"/>
              </a:rPr>
              <a:t>Wie arbeiten wir jetzt? </a:t>
            </a:r>
            <a:r>
              <a:rPr lang="de-DE" sz="2000" spc="-1" dirty="0"/>
              <a:t>→ </a:t>
            </a:r>
            <a:r>
              <a:rPr lang="de-DE" spc="-1" dirty="0">
                <a:latin typeface="Arial"/>
              </a:rPr>
              <a:t>Workflow- und Datenflussanalyse und deren Dokumentation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Zuständigkeiten, Herangehensweise, zeitliche Abstimmung des Projektablaufs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Einbindung lokaler Mitbestimmungsverfahren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Raum für Fragen: FOLIO-Kenntnisse werden nicht erwartet!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82588BB-E01C-4AA8-A824-CE0D81026C88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24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5506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FOLIO-ERM: Was kommt da auf uns zu?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52957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Abfrage bestimmter Parameter durch die VZG für Ihre Einrichtung zur Implementierung der Testumgebung des Mandanten (= jede Institution, ILN)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Einrichtung der Testinstanz durch die VZG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Jede Institution erhält eine eigene Testinstanz mit individueller Parametrierung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Administrations- und Anwender*</a:t>
            </a:r>
            <a:r>
              <a:rPr lang="de-DE" sz="2200" spc="-1" dirty="0" err="1"/>
              <a:t>innenschulung</a:t>
            </a:r>
            <a:r>
              <a:rPr lang="de-DE" sz="2200" spc="-1" dirty="0"/>
              <a:t> sowie </a:t>
            </a:r>
            <a:r>
              <a:rPr lang="de-DE" sz="2200" spc="-1" dirty="0" err="1"/>
              <a:t>GOKb</a:t>
            </a:r>
            <a:r>
              <a:rPr lang="de-DE" sz="2200" spc="-1" dirty="0"/>
              <a:t>-Schulung auf der Testinstanz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 err="1"/>
              <a:t>Parametrierungs</a:t>
            </a:r>
            <a:r>
              <a:rPr lang="de-DE" sz="2200" spc="-1" dirty="0"/>
              <a:t>- und Einarbeitungsphase der Institution</a:t>
            </a: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A4D202-A543-48DF-A39A-87940035D4F4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25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7774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FOLIO-ERM: Was kommt da auf uns zu?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52957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Workflowanalysen / Festlegungen des funktionalen Einsatzes der Institution 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Bereitstellung der Produktivinstanz bei der VZG anfordern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Freigabe der Produktivinstanz an den Mandanten durch die VZG → Vervollständigung der Parametrisierung durch die lokale Administration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Eigenständige Festlegung des Zeitpunkts „Beginn der produktiven Arbeit“  durch den Mandanten und Mitteilung an VZG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Die Testinstanz bleibt für die nächsten Schritte der FOLIO-Implementierung erhalten!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Dauer: 3-6 Monate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25A895A-AA98-4A1E-87B7-A6E84E5B0565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26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1543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FOLIO-ERM: Wie geht es weiter?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529578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Ausbau des Produktivbetriebs, individuelles Workflowmanagement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Erfahrungsaustausch mit anderen Anwendenden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Anforderungsmanagement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Was läuft gut?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Was läuft nicht gut?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Das erste, zweite, … Release-Upgrade: Erfahrungen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Wir wollen mehr  … ?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9AB41C6-C8DF-4BBF-B971-E3FF7DC524C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27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6877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In 2023/2024: Interne Vorarbeiten in der VZG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b="1" spc="-1" dirty="0" err="1">
                <a:latin typeface="Arial"/>
              </a:rPr>
              <a:t>Inventory</a:t>
            </a:r>
            <a:r>
              <a:rPr lang="de-DE" sz="2200" spc="-1" dirty="0">
                <a:latin typeface="Arial"/>
              </a:rPr>
              <a:t>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 err="1">
                <a:latin typeface="Arial"/>
              </a:rPr>
              <a:t>Produktivnahme</a:t>
            </a:r>
            <a:endParaRPr lang="de-DE" sz="2000" spc="-1" dirty="0">
              <a:latin typeface="Arial"/>
            </a:endParaRP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initiales Daten-Laden aus K10plus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Aktivierung CBS2FOLIO im Routinebetrieb</a:t>
            </a:r>
          </a:p>
          <a:p>
            <a:pPr lvl="4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inkl. aller neuen Funktionen auch für den Ausleihbetrieb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Herbst 2023 zunächst für </a:t>
            </a:r>
            <a:r>
              <a:rPr lang="de-DE" sz="2000" spc="-1" dirty="0" err="1">
                <a:latin typeface="Arial"/>
              </a:rPr>
              <a:t>SuUB</a:t>
            </a:r>
            <a:r>
              <a:rPr lang="de-DE" sz="2000" spc="-1" dirty="0">
                <a:latin typeface="Arial"/>
              </a:rPr>
              <a:t> Bremen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Erfahrungsanalyse </a:t>
            </a:r>
            <a:r>
              <a:rPr lang="de-DE" sz="2000" spc="-1" dirty="0"/>
              <a:t>→ </a:t>
            </a:r>
            <a:r>
              <a:rPr lang="de-DE" sz="2000" spc="-1" dirty="0">
                <a:latin typeface="Arial"/>
              </a:rPr>
              <a:t>weitere Planungen folgen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Ausbau als volle, mandantenfähige FOLIO-App</a:t>
            </a:r>
          </a:p>
          <a:p>
            <a:pPr marL="5850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BFD736E-5E04-4486-8CBF-937471B3C570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28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3722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lang="de-DE" sz="3200" dirty="0"/>
            </a:b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2023/2024: Interne Vorarbeiten in der VZG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b="1" spc="-1" dirty="0"/>
              <a:t>Erwerbung</a:t>
            </a:r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Workflowanalyse und Implementierung der Erwerbungsmodule 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Definition von Standard-Schemata und Ergänzungsoptionen</a:t>
            </a:r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Datenmigration aus LBS4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Analyse, Export, Mapping, Skripte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Festlegung einer Standard-Datenmigration: welche Daten werden migriert?  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„Soviel wie nötig, so wenig wie möglich“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Sicherung der Daten aus LBS4 in geeigneter Form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Definition von Extraaufwänden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de-DE" sz="2200" spc="-1" dirty="0"/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de-DE" sz="2200" spc="-1" dirty="0"/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de-DE" sz="2200" spc="-1" dirty="0"/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Implementierung neuer Services im ERM-Kontext, inkl.  interner Tests und Erstellung eines Einführungskonzeptes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 err="1"/>
              <a:t>eUsage</a:t>
            </a:r>
            <a:endParaRPr lang="de-DE" sz="2200" spc="-1" dirty="0"/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Open Access (APC App)  - nach Verfügbarkeit</a:t>
            </a:r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Solange: Aussetzen weitere ERM-Implementierungen</a:t>
            </a:r>
          </a:p>
          <a:p>
            <a:pPr marL="5850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spc="-1" dirty="0"/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endParaRPr lang="de-DE" sz="2200" spc="-1" dirty="0"/>
          </a:p>
          <a:p>
            <a:pPr marL="5850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6705DB6-D2F7-4B6D-A4D5-F4DCB85A2BE5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29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7236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Wie kam es zu diesem Vortrag?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Die Ablösung von LBS4 wird seit mehr als 10 Jahren diskutiert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Der GBV investiert seit 2016 in FOLIO 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z</a:t>
            </a:r>
            <a:r>
              <a:rPr lang="de-DE" sz="2000" b="0" strike="noStrike" spc="-1" dirty="0">
                <a:latin typeface="Arial"/>
              </a:rPr>
              <a:t>. B. mit eigenen Entwicklungsprojekten wie ERM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Als Ergebnis aus dem Entwicklungsprojekt läuft die Implementierung von FOLIO-ERM bereits seit 2020 erfolgreich und produktiv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 „rückt näher“ und Fragen zur Migration werden aus verschiedenen Zielgruppen der Institutionen gestellt – von strategisch-organisatorisch bis granular-praktisch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Die FAG lokale Geschäftsgänge hat zur Vorbereitung auf diesen Vortrag viele Fragen gesammelt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BD072B14-8338-47A2-9425-93A7C55B58E8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43168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lang="de-DE" sz="3200" dirty="0"/>
            </a:b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2023/2024: Interne Vorarbeiten in der VZG</a:t>
            </a:r>
          </a:p>
          <a:p>
            <a:pPr marL="342900" lvl="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b="1" spc="-1" dirty="0"/>
              <a:t>Ausleihe</a:t>
            </a:r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Workflowanalyse und Implementierung der Ausleihmodule 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Definition von Standard-Schemata und Ergänzungsoptionen</a:t>
            </a:r>
          </a:p>
          <a:p>
            <a:pPr marL="9279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Datenmigration aus LBS4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Analyse, Export, Mapping, Skripte</a:t>
            </a:r>
          </a:p>
          <a:p>
            <a:pPr marL="1385100" lvl="3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Festlegung einer Standard-Datenmigration: welche Daten werden migriert?  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„So viel wie nötig, so wenig wie möglich“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Sicherung der Daten aus LBS4 in geeigneter Form</a:t>
            </a:r>
          </a:p>
          <a:p>
            <a:pPr marL="1842300" lvl="4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Definition von Extraaufwänden</a:t>
            </a:r>
          </a:p>
          <a:p>
            <a:endParaRPr lang="de-DE" sz="2200" spc="-1" dirty="0">
              <a:latin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E475C6A-9406-4246-B1F1-470FF8434AA9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30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84217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lang="de-DE" sz="3200" dirty="0"/>
            </a:b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2023/2024: Interne Vorarbeiten in der VZG</a:t>
            </a:r>
          </a:p>
          <a:p>
            <a:pPr marL="34290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b="1" spc="-1" dirty="0"/>
              <a:t>Schnittstellen</a:t>
            </a:r>
          </a:p>
          <a:p>
            <a:pPr marL="8001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Entwicklung verbundübergreifend -&gt; Prüfung und Anwendungskonzept / Test der Anwendbarkeit im GBV, ggf. Anpassung</a:t>
            </a:r>
          </a:p>
          <a:p>
            <a:pPr marL="12573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Anbindung Drittsysteme mit SIP2 : </a:t>
            </a:r>
            <a:r>
              <a:rPr lang="de-DE" spc="-1" dirty="0" err="1"/>
              <a:t>Selbstverbucher</a:t>
            </a:r>
            <a:r>
              <a:rPr lang="de-DE" spc="-1" dirty="0"/>
              <a:t>, Kassenautomaten</a:t>
            </a:r>
          </a:p>
          <a:p>
            <a:pPr marL="1257300" lvl="2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pc="-1" dirty="0"/>
              <a:t>Anbindung Discovery (analog PAIA/DAIA)</a:t>
            </a:r>
          </a:p>
          <a:p>
            <a:pPr marL="8001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Zunächst wichtigste Standardschnittstellen, dann weitere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76B6B67-5922-43B3-A50B-709169171AF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31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02002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lang="de-DE"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spc="-1" dirty="0"/>
              <a:t>2023/2024: Interne Vorarbeiten in der VZG</a:t>
            </a:r>
          </a:p>
          <a:p>
            <a:pPr marL="342900" lvl="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b="1" spc="-1" dirty="0"/>
              <a:t>Reporting</a:t>
            </a:r>
          </a:p>
          <a:p>
            <a:pPr marL="8001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Testimplementierung in der VZG</a:t>
            </a:r>
          </a:p>
          <a:p>
            <a:pPr marL="8001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/>
              <a:t>über LDP/ </a:t>
            </a:r>
            <a:r>
              <a:rPr lang="de-DE" sz="2000" spc="-1" dirty="0" err="1"/>
              <a:t>MetaDB</a:t>
            </a:r>
            <a:r>
              <a:rPr lang="de-DE" sz="2000" spc="-1" dirty="0"/>
              <a:t> und </a:t>
            </a:r>
            <a:r>
              <a:rPr lang="de-DE" sz="2000" spc="-1" dirty="0" err="1"/>
              <a:t>Bibcontrol</a:t>
            </a:r>
            <a:endParaRPr lang="de-DE" sz="2000" spc="-1" dirty="0"/>
          </a:p>
          <a:p>
            <a:pPr marL="342900" lvl="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200" b="1" spc="-1" dirty="0"/>
              <a:t>Weiterentwicklung bezüglich Datenflüsse</a:t>
            </a:r>
          </a:p>
          <a:p>
            <a:pPr marL="8001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de-DE" sz="2000" spc="-1" dirty="0" err="1"/>
              <a:t>GOKb</a:t>
            </a:r>
            <a:r>
              <a:rPr lang="de-DE" sz="2000" spc="-1" dirty="0"/>
              <a:t>, eBooks, </a:t>
            </a:r>
            <a:r>
              <a:rPr lang="de-DE" sz="2000" spc="-1" dirty="0" err="1"/>
              <a:t>LAS:eR</a:t>
            </a:r>
            <a:r>
              <a:rPr lang="de-DE" sz="2000" spc="-1" dirty="0"/>
              <a:t>, folio2cbs → nach Vorliegen von Erfahrungen und Anforderungen aus FOLIO-nutzenden Bibliotheken (relevanter Zeitraum und Erfahrungshorizont)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1CA337-2091-42AC-BDD8-67C3938422B8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32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30947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auf dem Weg …</a:t>
            </a:r>
            <a:br>
              <a:rPr lang="de-DE" sz="3200" dirty="0"/>
            </a:b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2023/2024: Interne Vorarbeiten in der VZG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1" spc="-1" dirty="0"/>
              <a:t>Nicht-funktionsbezogene Arbeitspakete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Technischer Ausbau und Optimierung der GBV-FOLIO-Plattform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Entwicklung und Bereitstellung vertraglicher Grundlagen (Hosting, Auftragsverarbeitung)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Sicherstellung von Anforderungen im Bereich Datenschutz, Softwaresicherheit, Barrierefreiheit → Ausblick: Gutachten nach 2 Vollimplementierungen (2024/25)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Kooperation mit den örtlichen Personalräten</a:t>
            </a:r>
            <a:endParaRPr lang="de-DE" sz="2000" b="0" strike="noStrike" spc="-1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07B78D5-04EC-4B10-862E-0CA05D1D703A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33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6963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und wann geht es weiter?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Nach erfolgreicher Durchführung der Vorarbeiten für Erwerbung und </a:t>
            </a:r>
            <a:r>
              <a:rPr lang="de-DE" sz="2200" spc="-1" dirty="0" err="1">
                <a:latin typeface="Arial"/>
              </a:rPr>
              <a:t>Inventory</a:t>
            </a: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In 2024 Auswahl geeigneter Piloten (max. 2) für die Implementierung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Umsetzung des Migrationskonzeptes 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/>
              <a:t>Ablauf analog ERM plus Datenmigrationsprojekt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/>
              <a:t>VZG betreut ERM-Implementierung analog Linux-Umstieg </a:t>
            </a:r>
          </a:p>
          <a:p>
            <a:pPr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/>
              <a:t>Informations- und Schulungskonzepte, Checklisten, Zeitpläne, Verantwortlichkeiten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Auswertung der Erfahrungen des Produktivbetriebs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Konzeption einer Migrationsroutine 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Fortschreibung der Roadmap mit Zeitplänen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8A9F0AC-19E1-4C6E-A8DF-CEB62456F395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34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238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und wann geht es weiter?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Im nächsten Schritt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Ausleihe, Schnittstellen, Reporting , …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F82F70A-01A4-40A1-8285-F5FA4FD4A109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35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07686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was ist noch wichtig zu wissen?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Müssen alle Module von FOLIO zeitgleich eingesetzt werden?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Nein – siehe vorherige Folien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Müssen alle Bibliotheken eines Standortes zeitgleich die jeweils anstehende Migration durchführen?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Nein. Wo Bündelungen sinnvoll sind, werden wir das anstreben. In ERM ist es bereits sehr sinnvoll, da keine Datenmigration notwendig ist.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Wie wird die verbundübergreifende Kommunikation der Anwendenden organisiert?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Siehe „Gremienstruktur“→ es gibt vielfältige Möglichkeiten und der Ausbau erfolgt nach Bedarf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B8008AB-B7C7-44A7-A823-A27797B4725F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36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04802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was ist noch wichtig zu wissen?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Muss ein „DB-</a:t>
            </a:r>
            <a:r>
              <a:rPr lang="de-DE" sz="2200" spc="-1" dirty="0" err="1"/>
              <a:t>consistency</a:t>
            </a:r>
            <a:r>
              <a:rPr lang="de-DE" sz="2200" spc="-1" dirty="0"/>
              <a:t>-check“  vorher erfolgen?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Grundsätzlich nicht → die Daten werden initial aus K10plus nach </a:t>
            </a:r>
            <a:r>
              <a:rPr lang="de-DE" dirty="0"/>
              <a:t>FOLIO</a:t>
            </a:r>
            <a:r>
              <a:rPr lang="de-DE" sz="2000" spc="-1" dirty="0"/>
              <a:t> geladen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Ggf. aber Prüfung, wenn in K10plus Daten fehlen → TDB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Ändert sich das Datenflussmodell zwischen K10plus und dem Bibliotheksmanagementsystem?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Nein. Das neue Real-Time-Update arbeitet analog LBS4-OUM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Wird es Neuerungen im Identity-Management geben?</a:t>
            </a: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Grundsätzlich möglich und erstrebenswert. Zunächst erfolgen Migrationen aber 1:1</a:t>
            </a: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1AD1E2F-F5DB-438B-8E51-D3DEED477A84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37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53327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was ist noch wichtig zu wissen?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99250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Wird für Reports externe Software benötigt? Wie umfangreich kann FOLIO Reports selbst erstellen?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Die VZG muss das Angebot „</a:t>
            </a:r>
            <a:r>
              <a:rPr lang="de-DE" sz="2000" spc="-1" dirty="0" err="1"/>
              <a:t>MetaDB</a:t>
            </a:r>
            <a:r>
              <a:rPr lang="de-DE" sz="2000" spc="-1" dirty="0"/>
              <a:t>“ als </a:t>
            </a:r>
            <a:r>
              <a:rPr lang="de-DE" sz="2000" spc="-1" dirty="0" err="1"/>
              <a:t>Reportingtool</a:t>
            </a:r>
            <a:r>
              <a:rPr lang="de-DE" sz="2000" spc="-1" dirty="0"/>
              <a:t> noch testen </a:t>
            </a:r>
          </a:p>
          <a:p>
            <a:pPr marL="299250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Weiterentwicklung von FOLIO (Binden, Tausch, OPAC)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Die VZG konzentriert sich zunächst auf den Arbeitsauftrag der Verbundleitung, FOLIO-ERM und die Basismigration von LBS4 durchzuführen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Extraentwicklungen bedürfen der Anforderungsformulierung, Kostenschätzung, Finanzierungssicherung – möglichst verbundübergreifend / in der Community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Die Entscheidungen werden in den GBV-Gremien getroffen</a:t>
            </a:r>
          </a:p>
          <a:p>
            <a:pPr marL="127800" lvl="1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418CD85-D132-42CC-BDAC-FAFBBF295C57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38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85489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FOLIO – was ist noch wichtig zu wissen?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16335" y="1290817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216334" y="1392769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99250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Wie lange wird es Zugang auf den LBS-OPAC geben?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Der OPAC steht als LBS4-Komponente zur Verfügung, solange die Lizenz finanziert wird und keine anderen Entscheidungen getroffen werden. Es ist sinnvoll, die Einführung eines Discovery-Services rechtzeitig zu planen. </a:t>
            </a:r>
          </a:p>
          <a:p>
            <a:pPr marL="299250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Kann auch eine Institution des LBS-Service FOLIO nutzen?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/>
              <a:t>Das Angebot wird mittel- bis langfristig zur Verfügung stehen</a:t>
            </a:r>
          </a:p>
          <a:p>
            <a:pPr marL="756450" lvl="1" indent="-329400"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000" spc="-1" dirty="0"/>
          </a:p>
          <a:p>
            <a:pPr marL="127800" lvl="1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tabLst>
                <a:tab pos="0" algn="l"/>
              </a:tabLst>
            </a:pPr>
            <a:endParaRPr lang="de-DE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/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418CD85-D132-42CC-BDAC-FAFBBF295C57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39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39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Wo stehen wir in 2023 mit LBS4?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109473F4-DDBA-43B3-97C7-118E2E3C666E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6089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Stabiler Routinebetrieb, virtualisiert unter Linux im GBV-Hosting (mit wenigen Ausnahmen)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Dienste:  Erwerbung (Print, Tausch, Bindemodul, Lieferantendatenimport), Ausleihe (inkl. LOAN4, Nutzerdatenimport), OPAC, Reporting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Schnittstellen: LBS4-Konnektor, GOSSIP, PAIA/DAIA, SAP, u. a.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Stabiler OCLC-Support mit kontinuierlicher Entwicklung, Bugfixing und Anpassung an technische Notwendigkeiten → zuletzt Linux-Umstieg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Länderfinanziertes Umlagemodell der Lizenzkosten, ergänzt durch LBS-Service-Gebührenmodell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008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42"/>
          <p:cNvSpPr/>
          <p:nvPr/>
        </p:nvSpPr>
        <p:spPr>
          <a:xfrm>
            <a:off x="628200" y="473400"/>
            <a:ext cx="7885080" cy="102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5D6884"/>
                </a:solidFill>
                <a:latin typeface="Arial"/>
                <a:ea typeface="Arial"/>
              </a:rPr>
              <a:t>Zusammenfassung</a:t>
            </a:r>
            <a:endParaRPr lang="de-DE" sz="2800" b="0" strike="noStrike" spc="-1" dirty="0">
              <a:latin typeface="Arial"/>
            </a:endParaRPr>
          </a:p>
        </p:txBody>
      </p:sp>
      <p:sp>
        <p:nvSpPr>
          <p:cNvPr id="152" name="CustomShape 43"/>
          <p:cNvSpPr/>
          <p:nvPr/>
        </p:nvSpPr>
        <p:spPr>
          <a:xfrm>
            <a:off x="628200" y="1631880"/>
            <a:ext cx="7885080" cy="434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40572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1248B805-6B18-423B-B80D-91118E11EEE2}"/>
              </a:ext>
            </a:extLst>
          </p:cNvPr>
          <p:cNvSpPr/>
          <p:nvPr/>
        </p:nvSpPr>
        <p:spPr>
          <a:xfrm>
            <a:off x="190067" y="1203134"/>
            <a:ext cx="8761345" cy="50473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Die Bibliotheken im GBV verfügen über ein stabiles System LBS4 für das Management der gedruckten Bestände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FOLIO-ERM wird als Zusatzservice bereitgestellt 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Im nächsten Schritt erfolgt die Migration der Erwerbungsmodule und die </a:t>
            </a:r>
            <a:r>
              <a:rPr lang="de-DE" sz="2200" spc="-1" dirty="0" err="1">
                <a:latin typeface="Arial"/>
              </a:rPr>
              <a:t>Produktivnahme</a:t>
            </a:r>
            <a:r>
              <a:rPr lang="de-DE" sz="2200" spc="-1" dirty="0">
                <a:latin typeface="Arial"/>
              </a:rPr>
              <a:t> des </a:t>
            </a:r>
            <a:r>
              <a:rPr lang="de-DE" sz="2200" spc="-1" dirty="0" err="1">
                <a:latin typeface="Arial"/>
              </a:rPr>
              <a:t>Inventorys</a:t>
            </a: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Danach können weitere Zusatzservices angeboten werden, z. B. </a:t>
            </a:r>
            <a:r>
              <a:rPr lang="de-DE" sz="2200" spc="-1" dirty="0" err="1">
                <a:latin typeface="Arial"/>
              </a:rPr>
              <a:t>eUsage</a:t>
            </a:r>
            <a:r>
              <a:rPr lang="de-DE" sz="2200" spc="-1" dirty="0">
                <a:latin typeface="Arial"/>
              </a:rPr>
              <a:t>, ggf. Open Access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Ebenso kann FOLIO-ERM dann weiter mit der Erwerbung und dem </a:t>
            </a:r>
            <a:r>
              <a:rPr lang="de-DE" sz="2200" spc="-1" dirty="0" err="1">
                <a:latin typeface="Arial"/>
              </a:rPr>
              <a:t>Inventory</a:t>
            </a:r>
            <a:r>
              <a:rPr lang="de-DE" sz="2200" spc="-1" dirty="0">
                <a:latin typeface="Arial"/>
              </a:rPr>
              <a:t> ausgerollt werden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Danach erfolgt die Migration der Ausleihe und die Bereitstellung der dann notwendigen Anbindungen von Drittsystemen (z. B. Discovery, SIP2)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4314F7C-FB1B-4E85-B213-0198830A806E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40</a:t>
            </a:fld>
            <a:endParaRPr lang="de-DE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42"/>
          <p:cNvSpPr/>
          <p:nvPr/>
        </p:nvSpPr>
        <p:spPr>
          <a:xfrm>
            <a:off x="628200" y="473400"/>
            <a:ext cx="7885080" cy="102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5D6884"/>
                </a:solidFill>
                <a:latin typeface="Arial"/>
                <a:ea typeface="Arial"/>
              </a:rPr>
              <a:t>Zusammenfassung</a:t>
            </a:r>
            <a:endParaRPr lang="de-DE" sz="2800" b="0" strike="noStrike" spc="-1" dirty="0">
              <a:latin typeface="Arial"/>
            </a:endParaRPr>
          </a:p>
        </p:txBody>
      </p:sp>
      <p:sp>
        <p:nvSpPr>
          <p:cNvPr id="152" name="CustomShape 43"/>
          <p:cNvSpPr/>
          <p:nvPr/>
        </p:nvSpPr>
        <p:spPr>
          <a:xfrm>
            <a:off x="628200" y="1631880"/>
            <a:ext cx="7885080" cy="434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40572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1248B805-6B18-423B-B80D-91118E11EEE2}"/>
              </a:ext>
            </a:extLst>
          </p:cNvPr>
          <p:cNvSpPr/>
          <p:nvPr/>
        </p:nvSpPr>
        <p:spPr>
          <a:xfrm>
            <a:off x="190067" y="1203134"/>
            <a:ext cx="8761345" cy="50473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Geht das alles schnell genug? Können wir uns auf die Abläufe verlassen?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Das FOLIO-Team der VZG erarbeitet alle Arbeitspakete </a:t>
            </a:r>
            <a:r>
              <a:rPr lang="de-DE" sz="2200" b="1" spc="-1" dirty="0">
                <a:latin typeface="Arial"/>
              </a:rPr>
              <a:t>erstmalig</a:t>
            </a:r>
            <a:r>
              <a:rPr lang="de-DE" sz="2200" spc="-1" dirty="0">
                <a:latin typeface="Arial"/>
              </a:rPr>
              <a:t>, aber </a:t>
            </a:r>
            <a:r>
              <a:rPr lang="de-DE" sz="2200" b="1" spc="-1" dirty="0">
                <a:latin typeface="Arial"/>
              </a:rPr>
              <a:t>nicht allein</a:t>
            </a:r>
            <a:r>
              <a:rPr lang="de-DE" sz="2200" spc="-1" dirty="0">
                <a:latin typeface="Arial"/>
              </a:rPr>
              <a:t>. 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Andere deutsche Verbünde haben Migrationspläne, die unsere optimal ergänzen → Ablösung LBS4 statt zunächst FOLIO-ERM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FOLIO ist ein Kooperationsprojekt: regional, verbundübergreifend und international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regelmäßige Prüfung und Bewertung im Austausch mit dem Projektausschuss sind Pflicht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9577DEF-FBFD-4DCB-8D13-3E5E545B9591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41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9873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42"/>
          <p:cNvSpPr/>
          <p:nvPr/>
        </p:nvSpPr>
        <p:spPr>
          <a:xfrm>
            <a:off x="628200" y="473400"/>
            <a:ext cx="7885080" cy="102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en-US" sz="2800" b="0" strike="noStrike" spc="-1" dirty="0" err="1">
                <a:solidFill>
                  <a:srgbClr val="5D6884"/>
                </a:solidFill>
                <a:latin typeface="Arial"/>
                <a:ea typeface="Arial"/>
              </a:rPr>
              <a:t>Zusammenfassung</a:t>
            </a:r>
            <a:endParaRPr lang="de-DE" sz="2800" b="0" strike="noStrike" spc="-1" dirty="0">
              <a:latin typeface="Arial"/>
            </a:endParaRPr>
          </a:p>
        </p:txBody>
      </p:sp>
      <p:sp>
        <p:nvSpPr>
          <p:cNvPr id="152" name="CustomShape 43"/>
          <p:cNvSpPr/>
          <p:nvPr/>
        </p:nvSpPr>
        <p:spPr>
          <a:xfrm>
            <a:off x="628200" y="1631880"/>
            <a:ext cx="7885080" cy="4349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405720">
              <a:lnSpc>
                <a:spcPct val="115000"/>
              </a:lnSpc>
              <a:buClr>
                <a:srgbClr val="000000"/>
              </a:buClr>
              <a:buFont typeface="Arial"/>
              <a:buChar char="•"/>
            </a:pPr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1248B805-6B18-423B-B80D-91118E11EEE2}"/>
              </a:ext>
            </a:extLst>
          </p:cNvPr>
          <p:cNvSpPr/>
          <p:nvPr/>
        </p:nvSpPr>
        <p:spPr>
          <a:xfrm>
            <a:off x="190067" y="1203134"/>
            <a:ext cx="8761345" cy="50473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b="0" strike="noStrike" spc="-1" dirty="0">
                <a:latin typeface="Arial"/>
              </a:rPr>
              <a:t>Wie erfahren wir, wo wir gerade stehen?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Das Team der VZG wird auch im nächsten Jahr regelmäßig informieren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Nutzen Sie die bestehenden Informationsquellen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im </a:t>
            </a:r>
            <a:r>
              <a:rPr lang="de-DE" sz="2200" spc="-1" dirty="0">
                <a:latin typeface="Arial"/>
                <a:hlinkClick r:id="rId2"/>
              </a:rPr>
              <a:t>Verbund-Wiki</a:t>
            </a: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auf </a:t>
            </a:r>
            <a:r>
              <a:rPr lang="de-DE" sz="2200" spc="-1" dirty="0">
                <a:latin typeface="Arial"/>
                <a:hlinkClick r:id="rId3"/>
              </a:rPr>
              <a:t>folio-bib.org</a:t>
            </a:r>
            <a:endParaRPr lang="de-DE" sz="2200" spc="-1" dirty="0">
              <a:latin typeface="Arial"/>
            </a:endParaRPr>
          </a:p>
          <a:p>
            <a:pPr marL="1042200" lvl="2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27900" lvl="1" indent="-342900">
              <a:lnSpc>
                <a:spcPct val="110000"/>
              </a:lnSpc>
              <a:spcBef>
                <a:spcPts val="901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de-DE" sz="2200" spc="-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Fragen Sie die GBV AG FOLIO, die FAG lokale Geschäftsgänge, den FOLIO-Projektausschuss </a:t>
            </a:r>
          </a:p>
          <a:p>
            <a:pPr marL="1385100" lvl="2" indent="-342900">
              <a:lnSpc>
                <a:spcPct val="110000"/>
              </a:lnSpc>
              <a:spcBef>
                <a:spcPts val="901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de-DE" sz="2200" spc="-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… und immer gerne das Team der VZG!  </a:t>
            </a:r>
            <a:r>
              <a:rPr lang="de-DE" sz="2200" spc="-1" dirty="0">
                <a:solidFill>
                  <a:schemeClr val="accent6">
                    <a:lumMod val="75000"/>
                  </a:schemeClr>
                </a:solidFill>
                <a:latin typeface="Arial"/>
                <a:sym typeface="Wingdings" panose="05000000000000000000" pitchFamily="2" charset="2"/>
              </a:rPr>
              <a:t> </a:t>
            </a:r>
            <a:endParaRPr lang="de-DE" sz="2200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  <a:p>
            <a:pPr marL="1042200" lvl="2">
              <a:lnSpc>
                <a:spcPct val="110000"/>
              </a:lnSpc>
              <a:spcBef>
                <a:spcPts val="901"/>
              </a:spcBef>
              <a:buClr>
                <a:schemeClr val="accent6">
                  <a:lumMod val="75000"/>
                </a:schemeClr>
              </a:buClr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  <a:p>
            <a:pPr marL="1385100" lvl="2" indent="-342900">
              <a:lnSpc>
                <a:spcPct val="110000"/>
              </a:lnSpc>
              <a:spcBef>
                <a:spcPts val="901"/>
              </a:spcBef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042200" lvl="2">
              <a:lnSpc>
                <a:spcPct val="110000"/>
              </a:lnSpc>
              <a:spcBef>
                <a:spcPts val="901"/>
              </a:spcBef>
              <a:buClr>
                <a:schemeClr val="accent6">
                  <a:lumMod val="75000"/>
                </a:schemeClr>
              </a:buClr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1B7BFE9-2304-4FDE-B0BC-E3F5BF2681A1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42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40099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47"/>
          <p:cNvSpPr/>
          <p:nvPr/>
        </p:nvSpPr>
        <p:spPr>
          <a:xfrm>
            <a:off x="457200" y="225360"/>
            <a:ext cx="8227080" cy="93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48"/>
          <p:cNvSpPr/>
          <p:nvPr/>
        </p:nvSpPr>
        <p:spPr>
          <a:xfrm>
            <a:off x="8724600" y="5551560"/>
            <a:ext cx="505440" cy="26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49"/>
          <p:cNvSpPr/>
          <p:nvPr/>
        </p:nvSpPr>
        <p:spPr>
          <a:xfrm>
            <a:off x="0" y="6458040"/>
            <a:ext cx="9141480" cy="30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50"/>
          <p:cNvSpPr/>
          <p:nvPr/>
        </p:nvSpPr>
        <p:spPr>
          <a:xfrm>
            <a:off x="1080000" y="2325240"/>
            <a:ext cx="6766920" cy="156409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de-DE" sz="3600" b="0" strike="noStrike" spc="-1" dirty="0">
                <a:latin typeface="Arial"/>
              </a:rPr>
              <a:t>Zeit für Fragen</a:t>
            </a:r>
            <a:r>
              <a:rPr lang="de-DE" sz="3600" spc="-1" dirty="0">
                <a:latin typeface="Arial"/>
              </a:rPr>
              <a:t> und </a:t>
            </a: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de-DE" sz="3600" spc="-1" dirty="0">
                <a:latin typeface="Arial"/>
              </a:rPr>
              <a:t>Diskussion</a:t>
            </a:r>
          </a:p>
          <a:p>
            <a:pPr algn="ctr">
              <a:lnSpc>
                <a:spcPct val="100000"/>
              </a:lnSpc>
              <a:buNone/>
            </a:pPr>
            <a:endParaRPr lang="de-DE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de-DE" sz="3600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de-DE" sz="2400" spc="-1" dirty="0">
                <a:latin typeface="Arial"/>
                <a:hlinkClick r:id="rId2"/>
              </a:rPr>
              <a:t>k</a:t>
            </a:r>
            <a:r>
              <a:rPr lang="de-DE" sz="2400" b="0" strike="noStrike" spc="-1" dirty="0">
                <a:latin typeface="Arial"/>
                <a:hlinkClick r:id="rId2"/>
              </a:rPr>
              <a:t>irstin.kemner@gbv.de</a:t>
            </a:r>
            <a:endParaRPr lang="de-DE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de-DE" sz="3600" b="0" strike="noStrike" spc="-1" dirty="0">
              <a:latin typeface="Arial"/>
            </a:endParaRPr>
          </a:p>
        </p:txBody>
      </p:sp>
      <p:pic>
        <p:nvPicPr>
          <p:cNvPr id="7" name="Inhaltsplatzhalter 12">
            <a:extLst>
              <a:ext uri="{FF2B5EF4-FFF2-40B4-BE49-F238E27FC236}">
                <a16:creationId xmlns:a16="http://schemas.microsoft.com/office/drawing/2014/main" id="{AAFC4A17-F1C2-41F7-942B-F9F52FFCE226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22449" y="154480"/>
            <a:ext cx="891000" cy="434520"/>
          </a:xfrm>
          <a:prstGeom prst="rect">
            <a:avLst/>
          </a:prstGeom>
          <a:ln>
            <a:noFill/>
          </a:ln>
        </p:spPr>
      </p:pic>
      <p:pic>
        <p:nvPicPr>
          <p:cNvPr id="8" name="Picture 2" descr="FOLIO_Logo_580.png">
            <a:extLst>
              <a:ext uri="{FF2B5EF4-FFF2-40B4-BE49-F238E27FC236}">
                <a16:creationId xmlns:a16="http://schemas.microsoft.com/office/drawing/2014/main" id="{110331EF-A513-48CA-96C3-DC06E1F75634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018532" y="154480"/>
            <a:ext cx="913320" cy="506880"/>
          </a:xfrm>
          <a:prstGeom prst="rect">
            <a:avLst/>
          </a:prstGeom>
          <a:ln>
            <a:noFill/>
          </a:ln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D80AF28-1520-415D-848E-70FA6FCD78D7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43</a:t>
            </a:fld>
            <a:endParaRPr lang="de-DE" sz="2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47"/>
          <p:cNvSpPr/>
          <p:nvPr/>
        </p:nvSpPr>
        <p:spPr>
          <a:xfrm>
            <a:off x="457200" y="225360"/>
            <a:ext cx="8227080" cy="937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48"/>
          <p:cNvSpPr/>
          <p:nvPr/>
        </p:nvSpPr>
        <p:spPr>
          <a:xfrm>
            <a:off x="8724600" y="5551560"/>
            <a:ext cx="505440" cy="261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49"/>
          <p:cNvSpPr/>
          <p:nvPr/>
        </p:nvSpPr>
        <p:spPr>
          <a:xfrm>
            <a:off x="0" y="6458040"/>
            <a:ext cx="9141480" cy="30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Google Shape;374;p76">
            <a:extLst>
              <a:ext uri="{FF2B5EF4-FFF2-40B4-BE49-F238E27FC236}">
                <a16:creationId xmlns:a16="http://schemas.microsoft.com/office/drawing/2014/main" id="{C028C6D1-7C8B-4104-B33F-CBC9F1A8661D}"/>
              </a:ext>
            </a:extLst>
          </p:cNvPr>
          <p:cNvSpPr/>
          <p:nvPr/>
        </p:nvSpPr>
        <p:spPr>
          <a:xfrm>
            <a:off x="841123" y="707325"/>
            <a:ext cx="3349800" cy="10668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375;p76">
            <a:extLst>
              <a:ext uri="{FF2B5EF4-FFF2-40B4-BE49-F238E27FC236}">
                <a16:creationId xmlns:a16="http://schemas.microsoft.com/office/drawing/2014/main" id="{7AD1C468-BF19-47EA-9151-0696FE0D21B5}"/>
              </a:ext>
            </a:extLst>
          </p:cNvPr>
          <p:cNvSpPr txBox="1"/>
          <p:nvPr/>
        </p:nvSpPr>
        <p:spPr>
          <a:xfrm>
            <a:off x="841116" y="2588649"/>
            <a:ext cx="7251600" cy="22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104775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lang="en-US" sz="15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Der Text dieser Präsentation wird unter der Lizenz Creative Commons  Namensnennung-Nicht kommerziell 4.0 International (CC BY-NC 4.0)  veröffentlicht: </a:t>
            </a:r>
            <a:r>
              <a:rPr lang="en-US" sz="1550" b="0" i="0" u="sng" strike="noStrike" cap="none">
                <a:solidFill>
                  <a:srgbClr val="0563C1"/>
                </a:solidFill>
                <a:latin typeface="Arial"/>
                <a:ea typeface="Arial"/>
                <a:cs typeface="Arial"/>
                <a:sym typeface="Arial"/>
              </a:rPr>
              <a:t>https://creativecommons.org/licenses/by-nc/4.0/</a:t>
            </a:r>
            <a:endParaRPr sz="15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5080" lvl="0" indent="0" algn="l" rtl="0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lang="en-US" sz="15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Davon ausgenommen sind die verwendeten, nicht von den Autoren  erstellten Grafiken, Screenshots und Bilder, deren jeweilige Rechte und  Lizenzbedingungen fortgelten.</a:t>
            </a:r>
            <a:endParaRPr sz="15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30"/>
              </a:spcBef>
              <a:spcAft>
                <a:spcPts val="0"/>
              </a:spcAft>
              <a:buClr>
                <a:srgbClr val="000000"/>
              </a:buClr>
              <a:buSzPts val="1650"/>
              <a:buFont typeface="Arial"/>
              <a:buNone/>
            </a:pPr>
            <a:endParaRPr sz="16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0"/>
              <a:buFont typeface="Arial"/>
              <a:buNone/>
            </a:pPr>
            <a:r>
              <a:rPr lang="en-US" sz="155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Maßgeblich für diese Präsentation ist das gesprochene Wort.</a:t>
            </a:r>
            <a:endParaRPr sz="155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E5AA261-AA67-47C2-9EF0-FA66E78EA0AA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44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98543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de-DE" sz="3200" dirty="0"/>
              <a:t>Fragen der FAG – sehr spezifisch 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10513800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>
              <a:lnSpc>
                <a:spcPct val="110000"/>
              </a:lnSpc>
              <a:spcBef>
                <a:spcPts val="901"/>
              </a:spcBef>
              <a:buNone/>
              <a:tabLst>
                <a:tab pos="0" algn="l"/>
              </a:tabLst>
            </a:pPr>
            <a:endParaRPr lang="de-DE" sz="1800" b="0" strike="noStrike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BE526961-B409-411F-8860-00E58DE320E9}"/>
              </a:ext>
            </a:extLst>
          </p:cNvPr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de-DE" b="1" dirty="0"/>
              <a:t>Erwerbung:  </a:t>
            </a:r>
            <a:endParaRPr lang="de-DE" dirty="0"/>
          </a:p>
          <a:p>
            <a:pPr lvl="0"/>
            <a:r>
              <a:rPr lang="de-DE" dirty="0"/>
              <a:t>werden aktive Lieferanten aus LBS4 in FOLIO importiert werden (incl. Lieferantentyp etc.) (</a:t>
            </a:r>
            <a:r>
              <a:rPr lang="de-DE" i="1" dirty="0"/>
              <a:t>UBW</a:t>
            </a:r>
            <a:r>
              <a:rPr lang="de-DE" dirty="0"/>
              <a:t>) </a:t>
            </a:r>
          </a:p>
          <a:p>
            <a:pPr lvl="0"/>
            <a:r>
              <a:rPr lang="de-DE" dirty="0"/>
              <a:t>werden Bestellungen mit Stadium „e-bestellt“ importiert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werden Bestellungen mit Stadium „j=Teillieferungen“ vollständig (auch alle bereits eingegangenen Teillieferungen) in FOLIO übernommen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kann auf inventarisierte LBS4-Bestellungen in FOLIO zugegriffen werden oder wird für die Recherche weiterhin ACQ4 angeboten werden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kann der Umstieg auf FOLIO auch im laufenden HH-Jahr erfolgen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Welche Vorarbeiten sind im LBS4 für eine eventuelle Datenübernahme wichtig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54F9AA9-CC70-4614-BFD9-EDA731B97859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45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66212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r>
              <a:rPr lang="de-DE" sz="3200" dirty="0"/>
              <a:t>Fragen der FAG – sehr spezifisch</a:t>
            </a: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10513800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>
              <a:lnSpc>
                <a:spcPct val="110000"/>
              </a:lnSpc>
              <a:spcBef>
                <a:spcPts val="901"/>
              </a:spcBef>
              <a:buNone/>
              <a:tabLst>
                <a:tab pos="0" algn="l"/>
              </a:tabLst>
            </a:pPr>
            <a:endParaRPr lang="de-DE" sz="1800" b="0" strike="noStrike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BE526961-B409-411F-8860-00E58DE320E9}"/>
              </a:ext>
            </a:extLst>
          </p:cNvPr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r>
              <a:rPr lang="de-DE" b="1" dirty="0"/>
              <a:t>Ausleihe:</a:t>
            </a:r>
            <a:endParaRPr lang="de-DE" dirty="0"/>
          </a:p>
          <a:p>
            <a:pPr lvl="0"/>
            <a:r>
              <a:rPr lang="de-DE" dirty="0"/>
              <a:t>werden Benutzerdatensätze mit den dazugehörigen aktuellen Entleihungen in FOLIO importiert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kann die Bandstatistik aus LBS4 übernommen (wichtig für Bestandspflege bzw. - </a:t>
            </a:r>
            <a:r>
              <a:rPr lang="de-DE" dirty="0" err="1"/>
              <a:t>entwicklung</a:t>
            </a:r>
            <a:r>
              <a:rPr lang="de-DE" dirty="0"/>
              <a:t>) werden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Welche Vorarbeiten sind im LBS4 für eine eventuelle Datenübernahme wichtig (</a:t>
            </a:r>
            <a:r>
              <a:rPr lang="de-DE" i="1" dirty="0"/>
              <a:t>UBW</a:t>
            </a:r>
            <a:r>
              <a:rPr lang="de-DE" dirty="0"/>
              <a:t>)</a:t>
            </a:r>
          </a:p>
          <a:p>
            <a:r>
              <a:rPr lang="de-DE" dirty="0"/>
              <a:t>Was ist bzgl. der aktiven und passiven Fernleihen und aktiven Monographien-Direktlieferungen (z.B. Subito) zu beachten, die einige Bibliotheken im OUS verwalten und OPAC nachweisen</a:t>
            </a:r>
            <a:endParaRPr lang="de-DE" sz="2200" spc="-1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6D07409-2D22-40FE-A32A-E35AB0F9883E}"/>
              </a:ext>
            </a:extLst>
          </p:cNvPr>
          <p:cNvSpPr/>
          <p:nvPr/>
        </p:nvSpPr>
        <p:spPr>
          <a:xfrm>
            <a:off x="8693063" y="5477040"/>
            <a:ext cx="532355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6BD2DA6E-F7EF-4B83-8C87-0EA1AC9F6DE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46</a:t>
            </a:fld>
            <a:endParaRPr lang="de-DE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4618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Wo stehen wir in 2023 mit LBS4?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00E9C2AE-01E3-4909-9B43-A1FAE5CBE06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5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6089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Ungebrochene Nachfrage nach Neu-Implementierungen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Aufgabenmanagement ist erfahrungs- und innovationsorientiert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Beratungs-, Implementierungs- und Migrationsprozesse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Schulungen, Dokumentation, Aufgaben- und Checklisten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Klare Strukturen bei Kommunikation, Information, Fehlermanagement und Einbindung der GBV-Bibliotheken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Übergreifende Projektorganisation inkl. BMS-bezogenem K10plus-Datenmanagement </a:t>
            </a:r>
          </a:p>
          <a:p>
            <a:pPr marL="9279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Wingdings" panose="05000000000000000000" pitchFamily="2" charset="2"/>
              <a:buChar char="ü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123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LBS4 – Ausblick 2024 und weiter …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88F03335-BBC3-41D7-AE6C-4D54D2AEC79D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6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6089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Vollständige Ablösung von Solaris durch Linux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/>
              <a:t>Ablösung der Oracle-LBS-Datenbank durch PostgreSQL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Neue Services: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 err="1">
                <a:latin typeface="Arial"/>
              </a:rPr>
              <a:t>eRechnungen</a:t>
            </a:r>
            <a:endParaRPr lang="de-DE" sz="20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Verbesserungen bei Passwortmanagement und externer Authentifizierung</a:t>
            </a:r>
          </a:p>
          <a:p>
            <a:pPr marL="585000" lvl="1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tabLst>
                <a:tab pos="0" algn="l"/>
              </a:tabLst>
            </a:pPr>
            <a:endParaRPr lang="de-DE" sz="2000" spc="-1" dirty="0">
              <a:latin typeface="Arial"/>
            </a:endParaRPr>
          </a:p>
          <a:p>
            <a:pPr marL="470700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Wingdings" panose="05000000000000000000" pitchFamily="2" charset="2"/>
              <a:buChar char="ü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Ausgangslage ermöglicht modulweisen Einsatz neuer Services und Systemmigration nach Priorisierung und Möglichkeiten! </a:t>
            </a:r>
          </a:p>
          <a:p>
            <a:pPr marL="927900" lvl="1" indent="-3429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Wingdings" panose="05000000000000000000" pitchFamily="2" charset="2"/>
              <a:buChar char="ü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4903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Wo stehen wir in 2023 mit FOLIO?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CBAA82F2-996C-4598-A495-FB4A0DFE6D00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7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 Elektronisches Ressourcenmanagement (ERM) läuft im Produktivbetrieb seit 2020 in 24 Bibliotheken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Die </a:t>
            </a:r>
            <a:r>
              <a:rPr lang="de-DE" sz="2200" spc="-1" dirty="0" err="1">
                <a:latin typeface="Arial"/>
              </a:rPr>
              <a:t>SuUB</a:t>
            </a:r>
            <a:r>
              <a:rPr lang="de-DE" sz="2200" spc="-1" dirty="0">
                <a:latin typeface="Arial"/>
              </a:rPr>
              <a:t> Bremen wird in 2024 von LBS3 nach FOLIO migrieren und bereitet dies in Abstimmung mit der VZG vor.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Es gibt verschiedene Testmandanten in der VZG (u. a. UB Weimar) mit vollem Serviceumfang zur Vorbereitung der Migration aller Module, wie interner Katalog ( = </a:t>
            </a:r>
            <a:r>
              <a:rPr lang="de-DE" sz="2200" spc="-1" dirty="0" err="1">
                <a:latin typeface="Arial"/>
              </a:rPr>
              <a:t>Inventory</a:t>
            </a:r>
            <a:r>
              <a:rPr lang="de-DE" sz="2200" spc="-1" dirty="0">
                <a:latin typeface="Arial"/>
              </a:rPr>
              <a:t>), Erwerbung und Ausleihe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FOLIOs Funktionsumfang wird auf die Bedürfnisse der GBV-Bibliotheken angepasst → siehe Entwicklungen</a:t>
            </a:r>
          </a:p>
          <a:p>
            <a:pPr marL="1278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19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CE2BF2B9-AFCC-4550-B94F-71F2219EB1FE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8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6089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lvl="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Beschluss der Verbundleitung zu FOLIO vom 11.11.2019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reguläre Mittelzuweisung ab 2021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GBV als FOLIO Member mit jährlicher Weiterführung auf Basis „Memorandum </a:t>
            </a:r>
            <a:r>
              <a:rPr lang="de-DE" sz="2000" spc="-1" dirty="0" err="1">
                <a:latin typeface="Arial"/>
              </a:rPr>
              <a:t>of</a:t>
            </a:r>
            <a:r>
              <a:rPr lang="de-DE" sz="2000" spc="-1" dirty="0">
                <a:latin typeface="Arial"/>
              </a:rPr>
              <a:t> Understanding“ als „</a:t>
            </a:r>
            <a:r>
              <a:rPr lang="de-DE" sz="2000" spc="-1" dirty="0" err="1">
                <a:latin typeface="Arial"/>
              </a:rPr>
              <a:t>Empowering</a:t>
            </a:r>
            <a:r>
              <a:rPr lang="de-DE" sz="2000" spc="-1" dirty="0">
                <a:latin typeface="Arial"/>
              </a:rPr>
              <a:t> Partner“</a:t>
            </a:r>
          </a:p>
          <a:p>
            <a:pPr marL="914400"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Projektsteuerung durch Einsetzen eines FOLIO-Projektausschusses</a:t>
            </a: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Ausrichtung: strategisch-organisatorisch</a:t>
            </a:r>
          </a:p>
          <a:p>
            <a:pPr marL="1371600" lvl="4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Geschäftsführender Ausschuss der VL plus weitere ausgewählte Vertretungen sowie je 1 Vertretung VL-HPR und GBV AG FOLIO</a:t>
            </a:r>
          </a:p>
          <a:p>
            <a:pPr marL="1371600" lvl="4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regelmäßige Treffen seit März 2021</a:t>
            </a:r>
          </a:p>
          <a:p>
            <a:pPr marL="1371600" lvl="4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pc="-1" dirty="0">
                <a:latin typeface="Arial"/>
              </a:rPr>
              <a:t>Informationen: </a:t>
            </a:r>
            <a:r>
              <a:rPr lang="de-DE" spc="-1" dirty="0">
                <a:latin typeface="Arial"/>
                <a:hlinkClick r:id="rId2"/>
              </a:rPr>
              <a:t>GBV-Wiki des Projektausschusses</a:t>
            </a:r>
            <a:r>
              <a:rPr lang="de-DE" spc="-1" dirty="0">
                <a:latin typeface="Arial"/>
              </a:rPr>
              <a:t> </a:t>
            </a:r>
            <a:r>
              <a:rPr lang="de-DE" spc="-1" dirty="0"/>
              <a:t>(</a:t>
            </a:r>
            <a:r>
              <a:rPr lang="de-DE" dirty="0" err="1"/>
              <a:t>info_folio</a:t>
            </a:r>
            <a:r>
              <a:rPr lang="de-DE" dirty="0"/>
              <a:t> / </a:t>
            </a:r>
            <a:r>
              <a:rPr lang="de-DE" dirty="0" err="1"/>
              <a:t>folio</a:t>
            </a:r>
            <a:r>
              <a:rPr lang="de-DE" dirty="0"/>
              <a:t>)</a:t>
            </a:r>
            <a:endParaRPr lang="de-DE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endParaRPr lang="de-DE" sz="2000" spc="-1" dirty="0">
              <a:latin typeface="Arial"/>
            </a:endParaRPr>
          </a:p>
          <a:p>
            <a:pPr marL="1278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015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21"/>
          <p:cNvSpPr/>
          <p:nvPr/>
        </p:nvSpPr>
        <p:spPr>
          <a:xfrm>
            <a:off x="628560" y="473400"/>
            <a:ext cx="7884720" cy="102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10000"/>
              </a:lnSpc>
              <a:tabLst>
                <a:tab pos="0" algn="l"/>
              </a:tabLst>
            </a:pPr>
            <a:r>
              <a:rPr lang="de-DE" sz="3200" spc="-1" dirty="0"/>
              <a:t>Im Detail: FOLIO-Gremienstrukturen</a:t>
            </a:r>
          </a:p>
          <a:p>
            <a:pPr>
              <a:lnSpc>
                <a:spcPct val="110000"/>
              </a:lnSpc>
              <a:buNone/>
              <a:tabLst>
                <a:tab pos="0" algn="l"/>
              </a:tabLst>
            </a:pPr>
            <a:br>
              <a:rPr sz="3200" dirty="0"/>
            </a:br>
            <a:endParaRPr lang="de-DE" sz="3200" b="0" strike="noStrike" spc="-1" dirty="0">
              <a:latin typeface="Arial"/>
            </a:endParaRPr>
          </a:p>
        </p:txBody>
      </p:sp>
      <p:sp>
        <p:nvSpPr>
          <p:cNvPr id="89" name="CustomShape 4"/>
          <p:cNvSpPr/>
          <p:nvPr/>
        </p:nvSpPr>
        <p:spPr>
          <a:xfrm>
            <a:off x="226080" y="12970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  <p:sp>
        <p:nvSpPr>
          <p:cNvPr id="90" name="Rechteck 89"/>
          <p:cNvSpPr/>
          <p:nvPr/>
        </p:nvSpPr>
        <p:spPr>
          <a:xfrm>
            <a:off x="8811360" y="5477040"/>
            <a:ext cx="332640" cy="42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  <a:buNone/>
            </a:pPr>
            <a:fld id="{BFB4A85A-833A-44FA-B1C7-E72C75253ECA}" type="slidenum">
              <a:rPr lang="de-DE" sz="2400" b="0" strike="noStrike" spc="-1" smtClean="0">
                <a:solidFill>
                  <a:srgbClr val="FFFFFF"/>
                </a:solidFill>
                <a:latin typeface="Times New Roman"/>
              </a:rPr>
              <a:t>9</a:t>
            </a:fld>
            <a:endParaRPr lang="de-DE" sz="2400" b="0" strike="noStrike" spc="-1" dirty="0">
              <a:latin typeface="Arial"/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5DD35399-4E07-4C8F-913E-F6B662EA2314}"/>
              </a:ext>
            </a:extLst>
          </p:cNvPr>
          <p:cNvSpPr/>
          <p:nvPr/>
        </p:nvSpPr>
        <p:spPr>
          <a:xfrm>
            <a:off x="378480" y="1449480"/>
            <a:ext cx="8761345" cy="4832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200" spc="-1" dirty="0">
                <a:latin typeface="Arial"/>
              </a:rPr>
              <a:t>FOLIO-Projektausschuss der Verbundleitung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Berichte der  VZG / FOLIO-Projektleitung zu jeder Sitzung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Implementierungsfortschritte, GAP-Analyse, FOLIO national und international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2000" spc="-1" dirty="0">
                <a:latin typeface="Arial"/>
              </a:rPr>
              <a:t>Papier zum Steuerungsmodell wurde der VL in der Sitzung am 7.12.22 vorgestellt</a:t>
            </a:r>
          </a:p>
          <a:p>
            <a:pPr marL="914400" lvl="3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SzPts val="2400"/>
              <a:buFont typeface="Arial"/>
              <a:buChar char="•"/>
              <a:tabLst>
                <a:tab pos="0" algn="l"/>
              </a:tabLst>
            </a:pPr>
            <a:r>
              <a:rPr lang="de-DE" sz="1900" spc="-1" dirty="0">
                <a:solidFill>
                  <a:srgbClr val="0000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1. Implementierungsplan („Roadmap“)</a:t>
            </a:r>
            <a:r>
              <a:rPr lang="de-DE" sz="1900" spc="-1" dirty="0"/>
              <a:t>: </a:t>
            </a:r>
            <a:r>
              <a:rPr lang="de-DE" sz="2000" spc="-1" dirty="0">
                <a:latin typeface="Arial"/>
              </a:rPr>
              <a:t>Vorstellung am 24.9.2022, GBV-Verbundkonferenz in Halle</a:t>
            </a:r>
          </a:p>
          <a:p>
            <a:pPr marL="457200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lvl="1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spc="-1" dirty="0">
              <a:latin typeface="Arial"/>
            </a:endParaRPr>
          </a:p>
          <a:p>
            <a:pPr marL="1371600" lvl="2" indent="-329400">
              <a:lnSpc>
                <a:spcPct val="110000"/>
              </a:lnSpc>
              <a:spcBef>
                <a:spcPts val="901"/>
              </a:spcBef>
              <a:buClr>
                <a:srgbClr val="454545"/>
              </a:buClr>
              <a:buFont typeface="Arial"/>
              <a:buChar char="•"/>
              <a:tabLst>
                <a:tab pos="0" algn="l"/>
              </a:tabLst>
            </a:pPr>
            <a:endParaRPr lang="de-DE" sz="2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1211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GBV.thmx</Template>
  <TotalTime>0</TotalTime>
  <Words>2749</Words>
  <Application>Microsoft Office PowerPoint</Application>
  <PresentationFormat>Bildschirmpräsentation (4:3)</PresentationFormat>
  <Paragraphs>531</Paragraphs>
  <Slides>46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46</vt:i4>
      </vt:variant>
    </vt:vector>
  </HeadingPairs>
  <TitlesOfParts>
    <vt:vector size="55" baseType="lpstr">
      <vt:lpstr>ＭＳ Ｐゴシック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VZG / GBV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VZG Infrastructure</dc:title>
  <dc:subject/>
  <dc:creator>Dennis.Benndorf@gbv.de</dc:creator>
  <cp:keywords>2018</cp:keywords>
  <dc:description/>
  <cp:lastModifiedBy>Kirstin Kemner-Heek</cp:lastModifiedBy>
  <cp:revision>644</cp:revision>
  <cp:lastPrinted>2015-06-02T16:34:45Z</cp:lastPrinted>
  <dcterms:created xsi:type="dcterms:W3CDTF">2012-05-07T12:02:35Z</dcterms:created>
  <dcterms:modified xsi:type="dcterms:W3CDTF">2023-08-15T12:49:36Z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false</vt:bool>
  </property>
  <property fmtid="{D5CDD505-2E9C-101B-9397-08002B2CF9AE}" pid="4" name="LinksUpToDate">
    <vt:bool>false</vt:bool>
  </property>
  <property fmtid="{D5CDD505-2E9C-101B-9397-08002B2CF9AE}" pid="5" name="MMClips">
    <vt:i4>0</vt:i4>
  </property>
  <property fmtid="{D5CDD505-2E9C-101B-9397-08002B2CF9AE}" pid="6" name="Notes">
    <vt:i4>0</vt:i4>
  </property>
  <property fmtid="{D5CDD505-2E9C-101B-9397-08002B2CF9AE}" pid="7" name="PresentationFormat">
    <vt:lpwstr>Bildschirmpräsentation (4:3)</vt:lpwstr>
  </property>
  <property fmtid="{D5CDD505-2E9C-101B-9397-08002B2CF9AE}" pid="8" name="ScaleCrop">
    <vt:bool>false</vt:bool>
  </property>
  <property fmtid="{D5CDD505-2E9C-101B-9397-08002B2CF9AE}" pid="9" name="ShareDoc">
    <vt:bool>false</vt:bool>
  </property>
  <property fmtid="{D5CDD505-2E9C-101B-9397-08002B2CF9AE}" pid="10" name="Slides">
    <vt:i4>15</vt:i4>
  </property>
  <property fmtid="{D5CDD505-2E9C-101B-9397-08002B2CF9AE}" pid="11" name="category">
    <vt:lpwstr>2012</vt:lpwstr>
  </property>
</Properties>
</file>