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83" r:id="rId1"/>
  </p:sldMasterIdLst>
  <p:notesMasterIdLst>
    <p:notesMasterId r:id="rId29"/>
  </p:notesMasterIdLst>
  <p:handoutMasterIdLst>
    <p:handoutMasterId r:id="rId30"/>
  </p:handoutMasterIdLst>
  <p:sldIdLst>
    <p:sldId id="260" r:id="rId2"/>
    <p:sldId id="310" r:id="rId3"/>
    <p:sldId id="312" r:id="rId4"/>
    <p:sldId id="319" r:id="rId5"/>
    <p:sldId id="320" r:id="rId6"/>
    <p:sldId id="321" r:id="rId7"/>
    <p:sldId id="323" r:id="rId8"/>
    <p:sldId id="331" r:id="rId9"/>
    <p:sldId id="330" r:id="rId10"/>
    <p:sldId id="333" r:id="rId11"/>
    <p:sldId id="332" r:id="rId12"/>
    <p:sldId id="339" r:id="rId13"/>
    <p:sldId id="324" r:id="rId14"/>
    <p:sldId id="327" r:id="rId15"/>
    <p:sldId id="340" r:id="rId16"/>
    <p:sldId id="329" r:id="rId17"/>
    <p:sldId id="328" r:id="rId18"/>
    <p:sldId id="326" r:id="rId19"/>
    <p:sldId id="342" r:id="rId20"/>
    <p:sldId id="325" r:id="rId21"/>
    <p:sldId id="334" r:id="rId22"/>
    <p:sldId id="341" r:id="rId23"/>
    <p:sldId id="335" r:id="rId24"/>
    <p:sldId id="336" r:id="rId25"/>
    <p:sldId id="337" r:id="rId26"/>
    <p:sldId id="304" r:id="rId27"/>
    <p:sldId id="338" r:id="rId28"/>
  </p:sldIdLst>
  <p:sldSz cx="9144000" cy="6858000" type="screen4x3"/>
  <p:notesSz cx="6797675" cy="9926638"/>
  <p:embeddedFontLst>
    <p:embeddedFont>
      <p:font typeface="ＭＳ Ｐゴシック" panose="020B0600070205080204" pitchFamily="34" charset="-128"/>
      <p:regular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8C90"/>
    <a:srgbClr val="006666"/>
    <a:srgbClr val="000000"/>
    <a:srgbClr val="6D7A89"/>
    <a:srgbClr val="808080"/>
    <a:srgbClr val="F8F8F8"/>
    <a:srgbClr val="AC1736"/>
    <a:srgbClr val="474747"/>
    <a:srgbClr val="598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946" autoAdjust="0"/>
  </p:normalViewPr>
  <p:slideViewPr>
    <p:cSldViewPr snapToGrid="0" snapToObjects="1">
      <p:cViewPr varScale="1">
        <p:scale>
          <a:sx n="100" d="100"/>
          <a:sy n="100" d="100"/>
        </p:scale>
        <p:origin x="-1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4" d="100"/>
          <a:sy n="64" d="100"/>
        </p:scale>
        <p:origin x="-3444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5544272" cy="3819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44273" y="0"/>
            <a:ext cx="1251830" cy="3819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C3FF3F4-A146-E548-8310-38302A621E59}" type="datetimeFigureOut">
              <a:rPr lang="de-DE"/>
              <a:pPr>
                <a:defRPr/>
              </a:pPr>
              <a:t>08.11.2017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525964"/>
            <a:ext cx="6261903" cy="3989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261904" y="9525964"/>
            <a:ext cx="534199" cy="3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9952B21-0AD9-5542-89FF-6CD1749137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5988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5856789" cy="4469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856790" y="0"/>
            <a:ext cx="939313" cy="4469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093193-256E-3B4A-BDDD-6B2BC5AB73C0}" type="datetimeFigureOut">
              <a:rPr lang="de-DE"/>
              <a:pPr>
                <a:defRPr/>
              </a:pPr>
              <a:t>08.11.2017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20861" y="446939"/>
            <a:ext cx="5741043" cy="4306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520861" y="4796179"/>
            <a:ext cx="5741043" cy="460246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6261903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261904" y="9428584"/>
            <a:ext cx="53419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C61B406-53B8-1741-9B7C-49573E61E1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1433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53100" cy="4314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520861" y="4958229"/>
            <a:ext cx="5752617" cy="455616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61B406-53B8-1741-9B7C-49573E61E1A5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385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4997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84997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2913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53100" cy="43148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520863" y="4958228"/>
            <a:ext cx="5752617" cy="4556169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61B406-53B8-1741-9B7C-49573E61E1A5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385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520700" y="447675"/>
            <a:ext cx="5741988" cy="43053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D9655-50AD-46C9-AE59-E09DCEB3D83B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417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 28" descr="powerpointkopf_start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0968"/>
            <a:ext cx="9144000" cy="1296186"/>
          </a:xfrm>
          <a:prstGeom prst="rect">
            <a:avLst/>
          </a:prstGeom>
        </p:spPr>
      </p:pic>
      <p:pic>
        <p:nvPicPr>
          <p:cNvPr id="13" name="Bild 29" descr="powerpointkopf-04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7352"/>
            <a:ext cx="9144000" cy="13711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 userDrawn="1">
            <p:ph type="ctrTitle" hasCustomPrompt="1"/>
          </p:nvPr>
        </p:nvSpPr>
        <p:spPr>
          <a:xfrm>
            <a:off x="405517" y="862149"/>
            <a:ext cx="8332965" cy="2643051"/>
          </a:xfrm>
          <a:noFill/>
        </p:spPr>
        <p:txBody>
          <a:bodyPr anchor="t">
            <a:normAutofit/>
          </a:bodyPr>
          <a:lstStyle>
            <a:lvl1pPr algn="l">
              <a:defRPr sz="3600">
                <a:solidFill>
                  <a:srgbClr val="006666"/>
                </a:solidFill>
                <a:effectLst>
                  <a:innerShdw dist="12700" dir="16200000">
                    <a:srgbClr val="000000">
                      <a:alpha val="80000"/>
                    </a:srgbClr>
                  </a:innerShdw>
                </a:effectLst>
              </a:defRPr>
            </a:lvl1pPr>
          </a:lstStyle>
          <a:p>
            <a:r>
              <a:rPr lang="de-DE" dirty="0" smtClean="0"/>
              <a:t>Vortragstitel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932041" y="4659465"/>
            <a:ext cx="4209364" cy="1804946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0" baseline="0">
                <a:solidFill>
                  <a:srgbClr val="000000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Veranstaltung</a:t>
            </a:r>
            <a:r>
              <a:rPr lang="de-DE" dirty="0"/>
              <a:t> </a:t>
            </a:r>
            <a:r>
              <a:rPr lang="de-DE" dirty="0" smtClean="0"/>
              <a:t>| Ort, Datum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05517" y="2055224"/>
            <a:ext cx="8332964" cy="5225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 smtClean="0"/>
              <a:t>VortragendeR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076073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idx="1"/>
          </p:nvPr>
        </p:nvSpPr>
        <p:spPr bwMode="auto">
          <a:xfrm>
            <a:off x="254441" y="1073423"/>
            <a:ext cx="8627165" cy="52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60430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genübe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51519" y="1097274"/>
            <a:ext cx="4240967" cy="5200159"/>
          </a:xfrm>
        </p:spPr>
        <p:txBody>
          <a:bodyPr>
            <a:normAutofit/>
          </a:bodyPr>
          <a:lstStyle>
            <a:lvl1pPr eaLnBrk="1" latinLnBrk="0" hangingPunct="1">
              <a:defRPr kumimoji="0" lang="de-DE" sz="2400"/>
            </a:lvl1pPr>
            <a:lvl2pPr marL="0" indent="-180000" eaLnBrk="1" latinLnBrk="0" hangingPunct="1">
              <a:spcBef>
                <a:spcPts val="400"/>
              </a:spcBef>
              <a:defRPr kumimoji="0" lang="de-DE" sz="2200"/>
            </a:lvl2pPr>
            <a:lvl3pPr marL="360000" indent="-180000" eaLnBrk="1" latinLnBrk="0" hangingPunct="1">
              <a:spcBef>
                <a:spcPts val="300"/>
              </a:spcBef>
              <a:defRPr kumimoji="0" lang="de-DE" sz="2000"/>
            </a:lvl3pPr>
            <a:lvl4pPr eaLnBrk="1" latinLnBrk="0" hangingPunct="1">
              <a:defRPr kumimoji="0" lang="de-DE" sz="1800"/>
            </a:lvl4pPr>
            <a:lvl5pPr marL="1828800" indent="0" eaLnBrk="1" latinLnBrk="0" hangingPunct="1">
              <a:buNone/>
              <a:defRPr kumimoji="0" lang="de-DE" sz="1600"/>
            </a:lvl5pPr>
            <a:lvl6pPr eaLnBrk="1" latinLnBrk="0" hangingPunct="1">
              <a:defRPr kumimoji="0" lang="de-DE" sz="1800"/>
            </a:lvl6pPr>
            <a:lvl7pPr eaLnBrk="1" latinLnBrk="0" hangingPunct="1">
              <a:defRPr kumimoji="0" lang="de-DE" sz="1800"/>
            </a:lvl7pPr>
            <a:lvl8pPr eaLnBrk="1" latinLnBrk="0" hangingPunct="1">
              <a:defRPr kumimoji="0" lang="de-DE" sz="1800"/>
            </a:lvl8pPr>
            <a:lvl9pPr eaLnBrk="1" latinLnBrk="0" hangingPunct="1">
              <a:defRPr kumimoji="0" lang="de-DE"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643562" y="1097274"/>
            <a:ext cx="4248918" cy="5200159"/>
          </a:xfrm>
        </p:spPr>
        <p:txBody>
          <a:bodyPr>
            <a:normAutofit/>
          </a:bodyPr>
          <a:lstStyle>
            <a:lvl1pPr eaLnBrk="1" latinLnBrk="0" hangingPunct="1">
              <a:defRPr kumimoji="0" lang="de-DE" sz="2400"/>
            </a:lvl1pPr>
            <a:lvl2pPr marL="0" indent="-180000" eaLnBrk="1" latinLnBrk="0" hangingPunct="1">
              <a:spcBef>
                <a:spcPts val="400"/>
              </a:spcBef>
              <a:defRPr kumimoji="0" lang="de-DE" sz="2200"/>
            </a:lvl2pPr>
            <a:lvl3pPr marL="360000" indent="-180000" eaLnBrk="1" latinLnBrk="0" hangingPunct="1">
              <a:spcBef>
                <a:spcPts val="300"/>
              </a:spcBef>
              <a:defRPr kumimoji="0" lang="de-DE" sz="2000"/>
            </a:lvl3pPr>
            <a:lvl4pPr eaLnBrk="1" latinLnBrk="0" hangingPunct="1">
              <a:defRPr kumimoji="0" lang="de-DE" sz="1800"/>
            </a:lvl4pPr>
            <a:lvl5pPr marL="1828800" indent="0" eaLnBrk="1" latinLnBrk="0" hangingPunct="1">
              <a:buNone/>
              <a:defRPr kumimoji="0" lang="de-DE" sz="1600"/>
            </a:lvl5pPr>
            <a:lvl6pPr eaLnBrk="1" latinLnBrk="0" hangingPunct="1">
              <a:defRPr kumimoji="0" lang="de-DE" sz="1800"/>
            </a:lvl6pPr>
            <a:lvl7pPr eaLnBrk="1" latinLnBrk="0" hangingPunct="1">
              <a:defRPr kumimoji="0" lang="de-DE" sz="1800"/>
            </a:lvl7pPr>
            <a:lvl8pPr eaLnBrk="1" latinLnBrk="0" hangingPunct="1">
              <a:defRPr kumimoji="0" lang="de-DE" sz="1800"/>
            </a:lvl8pPr>
            <a:lvl9pPr eaLnBrk="1" latinLnBrk="0" hangingPunct="1">
              <a:defRPr kumimoji="0" lang="de-DE" sz="1800"/>
            </a:lvl9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886959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7996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44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idx="1"/>
          </p:nvPr>
        </p:nvSpPr>
        <p:spPr bwMode="auto">
          <a:xfrm>
            <a:off x="254441" y="1073423"/>
            <a:ext cx="8627165" cy="52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60430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 2" descr="powerpointkopf-02.jp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49916"/>
          </a:xfrm>
          <a:prstGeom prst="rect">
            <a:avLst/>
          </a:prstGeom>
        </p:spPr>
      </p:pic>
      <p:pic>
        <p:nvPicPr>
          <p:cNvPr id="15" name="Bild 3" descr="powerpointkopf-03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7352"/>
            <a:ext cx="9144000" cy="137117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254441" y="449916"/>
            <a:ext cx="8627165" cy="536044"/>
          </a:xfrm>
          <a:prstGeom prst="rect">
            <a:avLst/>
          </a:prstGeom>
        </p:spPr>
        <p:txBody>
          <a:bodyPr vert="horz" lIns="36000" tIns="36000" rIns="36000" bIns="36000" rtlCol="0" anchor="ctr">
            <a:noAutofit/>
          </a:bodyPr>
          <a:lstStyle/>
          <a:p>
            <a:r>
              <a:rPr lang="de-DE" dirty="0" smtClean="0"/>
              <a:t>Titelmasterformat bearbeiten</a:t>
            </a:r>
            <a:endParaRPr lang="de-DE" dirty="0"/>
          </a:p>
        </p:txBody>
      </p:sp>
      <p:sp>
        <p:nvSpPr>
          <p:cNvPr id="1028" name="Textplatzhalter 2"/>
          <p:cNvSpPr>
            <a:spLocks noGrp="1"/>
          </p:cNvSpPr>
          <p:nvPr userDrawn="1">
            <p:ph type="body" idx="1"/>
          </p:nvPr>
        </p:nvSpPr>
        <p:spPr bwMode="auto">
          <a:xfrm>
            <a:off x="254441" y="1073423"/>
            <a:ext cx="8627165" cy="523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 </a:t>
            </a:r>
            <a:r>
              <a:rPr lang="de-DE" dirty="0"/>
              <a:t>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</a:t>
            </a:r>
            <a:r>
              <a:rPr lang="de-DE" dirty="0" smtClean="0"/>
              <a:t>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254440" y="6376135"/>
            <a:ext cx="8129865" cy="2794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6D7A89"/>
                </a:solidFill>
                <a:effectLst>
                  <a:innerShdw dist="12700" dir="16200000">
                    <a:srgbClr val="000000">
                      <a:alpha val="40000"/>
                    </a:srgb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441114" y="6384086"/>
            <a:ext cx="440492" cy="270644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6D7A89"/>
                </a:solidFill>
                <a:effectLst>
                  <a:innerShdw dist="12700" dir="13500000">
                    <a:srgbClr val="000000">
                      <a:alpha val="50000"/>
                    </a:srgb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lang="de-DE" sz="3400" kern="1200" dirty="0">
          <a:solidFill>
            <a:srgbClr val="006666"/>
          </a:solidFill>
          <a:effectLst>
            <a:innerShdw dist="12700" dir="16200000">
              <a:srgbClr val="000000">
                <a:alpha val="80000"/>
              </a:srgbClr>
            </a:innerShdw>
          </a:effectLst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474747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474747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474747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474747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474747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474747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474747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474747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defTabSz="457200" rtl="0" eaLnBrk="1" fontAlgn="base" hangingPunct="1">
        <a:spcBef>
          <a:spcPts val="1800"/>
        </a:spcBef>
        <a:spcAft>
          <a:spcPct val="0"/>
        </a:spcAft>
        <a:buClr>
          <a:srgbClr val="006666"/>
        </a:buClr>
        <a:buFont typeface="Arial" charset="0"/>
        <a:buNone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57188" indent="-357188" algn="l" defTabSz="457200" rtl="0" eaLnBrk="1" fontAlgn="base" hangingPunct="1">
        <a:spcBef>
          <a:spcPts val="600"/>
        </a:spcBef>
        <a:spcAft>
          <a:spcPct val="0"/>
        </a:spcAft>
        <a:buClrTx/>
        <a:buSzPct val="100000"/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720000" indent="-360000" algn="l" defTabSz="457200" rtl="0" eaLnBrk="1" fontAlgn="base" hangingPunct="1">
        <a:spcBef>
          <a:spcPts val="400"/>
        </a:spcBef>
        <a:spcAft>
          <a:spcPct val="0"/>
        </a:spcAft>
        <a:buClrTx/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80000" indent="-360000" algn="l" defTabSz="457200" rtl="0" eaLnBrk="1" fontAlgn="base" hangingPunct="1">
        <a:spcBef>
          <a:spcPts val="0"/>
        </a:spcBef>
        <a:spcAft>
          <a:spcPct val="0"/>
        </a:spcAft>
        <a:buClrTx/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05517" y="630315"/>
            <a:ext cx="8332965" cy="2643051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K10plus </a:t>
            </a:r>
            <a:br>
              <a:rPr lang="de-DE" b="1" dirty="0" smtClean="0"/>
            </a:br>
            <a:r>
              <a:rPr lang="de-DE" b="1" dirty="0" smtClean="0"/>
              <a:t>der </a:t>
            </a:r>
            <a:r>
              <a:rPr lang="de-DE" b="1" dirty="0"/>
              <a:t>Katalog für zehn Bundesländer,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die </a:t>
            </a:r>
            <a:r>
              <a:rPr lang="de-DE" b="1" dirty="0"/>
              <a:t>Stiftung Preußischer Kulturbesitz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und </a:t>
            </a:r>
            <a:r>
              <a:rPr lang="de-DE" b="1" dirty="0"/>
              <a:t>weitere </a:t>
            </a:r>
            <a:r>
              <a:rPr lang="de-DE" b="1" dirty="0" smtClean="0"/>
              <a:t>Einrichtungen</a:t>
            </a:r>
            <a:br>
              <a:rPr lang="de-DE" b="1" dirty="0" smtClean="0"/>
            </a:b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Cornelia Katz, Barbara Block</a:t>
            </a:r>
            <a:endParaRPr lang="de-DE" b="1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630315" y="5383369"/>
            <a:ext cx="8108167" cy="522513"/>
          </a:xfrm>
        </p:spPr>
        <p:txBody>
          <a:bodyPr/>
          <a:lstStyle/>
          <a:p>
            <a:r>
              <a:rPr lang="de-DE" dirty="0" smtClean="0"/>
              <a:t>		Workshop AG K10plus Katalogisierung,</a:t>
            </a:r>
            <a:br>
              <a:rPr lang="de-DE" dirty="0" smtClean="0"/>
            </a:br>
            <a:r>
              <a:rPr lang="de-DE" dirty="0" smtClean="0"/>
              <a:t>		Göttingen, 19.-20.10.2017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874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Identnummernkonzept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itchFamily="34" charset="0"/>
              <a:buChar char="•"/>
            </a:pPr>
            <a:r>
              <a:rPr lang="de-DE" sz="2400" dirty="0" smtClean="0"/>
              <a:t>  	Erhalt der PPNs und EPNs aus dem Import der Daten aus der 	GBV-Datenbank (Grund: PPN ist Primärschlüssel sowohl im 	Verbundsystem als auch in den LBS-Systemen)</a:t>
            </a:r>
            <a:br>
              <a:rPr lang="de-DE" sz="2400" dirty="0" smtClean="0"/>
            </a:br>
            <a:endParaRPr lang="de-DE" sz="2400" dirty="0" smtClean="0"/>
          </a:p>
          <a:p>
            <a:pPr lvl="1"/>
            <a:r>
              <a:rPr lang="de-DE" sz="2400" dirty="0" smtClean="0"/>
              <a:t> SWB-Daten werden entweder</a:t>
            </a:r>
          </a:p>
          <a:p>
            <a:pPr lvl="2"/>
            <a:r>
              <a:rPr lang="de-DE" sz="1800" dirty="0" smtClean="0"/>
              <a:t>als neue Datensätze in K10plus angelegt</a:t>
            </a:r>
          </a:p>
          <a:p>
            <a:pPr lvl="2"/>
            <a:r>
              <a:rPr lang="de-DE" sz="1800" dirty="0" smtClean="0"/>
              <a:t>oder über </a:t>
            </a:r>
            <a:r>
              <a:rPr lang="de-DE" sz="1800" dirty="0" err="1" smtClean="0"/>
              <a:t>Match&amp;Merge</a:t>
            </a:r>
            <a:r>
              <a:rPr lang="de-DE" sz="1800" dirty="0" smtClean="0"/>
              <a:t> mit dem</a:t>
            </a:r>
            <a:br>
              <a:rPr lang="de-DE" sz="1800" dirty="0" smtClean="0"/>
            </a:br>
            <a:r>
              <a:rPr lang="de-DE" sz="1800" dirty="0" smtClean="0"/>
              <a:t>GBV-Satz zusammengespielt 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8" name="Grafik 7"/>
          <p:cNvPicPr/>
          <p:nvPr/>
        </p:nvPicPr>
        <p:blipFill>
          <a:blip r:embed="rId3"/>
          <a:srcRect t="12941" r="58182" b="52543"/>
          <a:stretch>
            <a:fillRect/>
          </a:stretch>
        </p:blipFill>
        <p:spPr bwMode="auto">
          <a:xfrm>
            <a:off x="1379806" y="4828237"/>
            <a:ext cx="2880000" cy="14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rafik 8"/>
          <p:cNvPicPr/>
          <p:nvPr/>
        </p:nvPicPr>
        <p:blipFill>
          <a:blip r:embed="rId3"/>
          <a:srcRect t="47103" r="58182" b="20000"/>
          <a:stretch>
            <a:fillRect/>
          </a:stretch>
        </p:blipFill>
        <p:spPr bwMode="auto">
          <a:xfrm>
            <a:off x="5072916" y="4828237"/>
            <a:ext cx="2880000" cy="14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Grafik 9"/>
          <p:cNvPicPr/>
          <p:nvPr/>
        </p:nvPicPr>
        <p:blipFill>
          <a:blip r:embed="rId4"/>
          <a:srcRect t="23881" r="57773" b="41791"/>
          <a:stretch>
            <a:fillRect/>
          </a:stretch>
        </p:blipFill>
        <p:spPr bwMode="auto">
          <a:xfrm>
            <a:off x="5192722" y="2325950"/>
            <a:ext cx="3829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Datenbereinigungen - SWB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300"/>
              </a:spcBef>
              <a:buNone/>
            </a:pPr>
            <a:r>
              <a:rPr lang="de-DE" sz="2400" dirty="0" smtClean="0"/>
              <a:t>Datenbereinigungen und Anpassungen in den „Altsystemen“</a:t>
            </a:r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Entfernen fehlerhafter Kategorien     </a:t>
            </a:r>
            <a:r>
              <a:rPr lang="de-DE" b="1" i="1" dirty="0" smtClean="0"/>
              <a:t>laufend</a:t>
            </a:r>
            <a:endParaRPr lang="de-DE" dirty="0" smtClean="0"/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Bereinigung von Codierungen, Abkürzungen usw.   </a:t>
            </a:r>
            <a:r>
              <a:rPr lang="de-DE" b="1" i="1" dirty="0" smtClean="0"/>
              <a:t>laufend</a:t>
            </a:r>
            <a:endParaRPr lang="de-DE" dirty="0" smtClean="0"/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Erzeugen der IMD-Felder im Rahmen der RDA-Anpassungen für alle Titeldaten in der SWB-Datenbank   </a:t>
            </a:r>
            <a:r>
              <a:rPr lang="de-DE" b="1" i="1" dirty="0" smtClean="0"/>
              <a:t>geplant zum Jahresende</a:t>
            </a:r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Bereinigung von </a:t>
            </a:r>
            <a:r>
              <a:rPr lang="de-DE" dirty="0" err="1" smtClean="0"/>
              <a:t>Exemplardatenfeldern</a:t>
            </a:r>
            <a:r>
              <a:rPr lang="de-DE" dirty="0" smtClean="0"/>
              <a:t>  </a:t>
            </a:r>
            <a:r>
              <a:rPr lang="de-DE" b="1" i="1" dirty="0" smtClean="0"/>
              <a:t>in Absprache mit Bibliothek</a:t>
            </a:r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Rückbau von Verknüpfungen zu Verlegerserien  </a:t>
            </a:r>
            <a:r>
              <a:rPr lang="de-DE" b="1" i="1" dirty="0" smtClean="0"/>
              <a:t>in Diskussion</a:t>
            </a:r>
            <a:endParaRPr lang="de-DE" dirty="0" smtClean="0"/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Rückbau Verknüpfungen zu Namenssätzen  </a:t>
            </a:r>
            <a:r>
              <a:rPr lang="de-DE" b="1" i="1" dirty="0" smtClean="0"/>
              <a:t>in Diskussion </a:t>
            </a:r>
          </a:p>
          <a:p>
            <a:pPr marL="361950" lvl="2" indent="-361950">
              <a:spcBef>
                <a:spcPts val="300"/>
              </a:spcBef>
            </a:pPr>
            <a:r>
              <a:rPr lang="de-DE" b="1" i="1" dirty="0" smtClean="0"/>
              <a:t>Bitte an die Bibliotheken: </a:t>
            </a:r>
            <a:r>
              <a:rPr lang="de-DE" dirty="0" smtClean="0"/>
              <a:t>Abarbeiten der </a:t>
            </a:r>
            <a:r>
              <a:rPr lang="de-DE" b="1" dirty="0" err="1" smtClean="0"/>
              <a:t>Dublettenkandidaten</a:t>
            </a:r>
            <a:r>
              <a:rPr lang="de-DE" dirty="0" smtClean="0"/>
              <a:t> (derzeit ca. 177.000) aus Bibliotheksdatenimporten</a:t>
            </a:r>
            <a:br>
              <a:rPr lang="de-DE" dirty="0" smtClean="0"/>
            </a:br>
            <a:r>
              <a:rPr lang="de-DE" dirty="0" smtClean="0"/>
              <a:t>(0500 Pos. 3 = „B“)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sz="2200" b="1" dirty="0" smtClean="0"/>
              <a:t/>
            </a:r>
            <a:br>
              <a:rPr lang="de-DE" sz="2200" b="1" dirty="0" smtClean="0"/>
            </a:br>
            <a:endParaRPr lang="de-DE" sz="2200" b="1" dirty="0" smtClean="0"/>
          </a:p>
          <a:p>
            <a:pPr lvl="1"/>
            <a:endParaRPr lang="de-DE" sz="2200" dirty="0" smtClean="0"/>
          </a:p>
          <a:p>
            <a:pPr>
              <a:buClrTx/>
              <a:buFont typeface="Arial" pitchFamily="34" charset="0"/>
              <a:buChar char="•"/>
            </a:pPr>
            <a:endParaRPr lang="de-DE" sz="2400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Datenbereinigungen - GBV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300"/>
              </a:spcBef>
              <a:buNone/>
            </a:pPr>
            <a:r>
              <a:rPr lang="de-DE" sz="2400" dirty="0" smtClean="0"/>
              <a:t>Datenbereinigungen und Anpassungen in den „Altsystemen“</a:t>
            </a:r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Entfernen fehlerhafter Kategorien     </a:t>
            </a:r>
            <a:r>
              <a:rPr lang="de-DE" b="1" i="1" dirty="0" smtClean="0"/>
              <a:t>laufend</a:t>
            </a:r>
            <a:endParaRPr lang="de-DE" dirty="0" smtClean="0"/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Bereinigung von Codierungen, Abkürzungen usw.   </a:t>
            </a:r>
            <a:r>
              <a:rPr lang="de-DE" b="1" i="1" dirty="0" smtClean="0"/>
              <a:t>laufend</a:t>
            </a:r>
            <a:endParaRPr lang="de-DE" dirty="0" smtClean="0"/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Erzeugen der IMD-Felder im Rahmen der RDA-Anpassungen für alle Titeldaten in der GBV-Datenbank   </a:t>
            </a:r>
            <a:r>
              <a:rPr lang="de-DE" b="1" i="1" dirty="0" smtClean="0"/>
              <a:t>laufend bzw. vor K10plus</a:t>
            </a:r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Bereinigung von </a:t>
            </a:r>
            <a:r>
              <a:rPr lang="de-DE" dirty="0" err="1" smtClean="0"/>
              <a:t>Exemplardatenfeldern</a:t>
            </a:r>
            <a:r>
              <a:rPr lang="de-DE" dirty="0" smtClean="0"/>
              <a:t>  </a:t>
            </a:r>
            <a:r>
              <a:rPr lang="de-DE" b="1" i="1" dirty="0" smtClean="0"/>
              <a:t>in Absprache mit Bibliothek</a:t>
            </a:r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Erzeugung anbieterspezifischer E-Book-Datensätze </a:t>
            </a:r>
            <a:r>
              <a:rPr lang="de-DE" b="1" i="1" dirty="0"/>
              <a:t>in </a:t>
            </a:r>
            <a:r>
              <a:rPr lang="de-DE" b="1" i="1" dirty="0" smtClean="0"/>
              <a:t>Vorbereitung</a:t>
            </a:r>
            <a:endParaRPr lang="de-DE" dirty="0" smtClean="0"/>
          </a:p>
          <a:p>
            <a:pPr marL="361950" lvl="2" indent="-361950">
              <a:spcBef>
                <a:spcPts val="300"/>
              </a:spcBef>
            </a:pPr>
            <a:r>
              <a:rPr lang="de-DE" dirty="0" smtClean="0"/>
              <a:t>Rückbau von Verknüpfungen zu Verlegerserien  </a:t>
            </a:r>
            <a:r>
              <a:rPr lang="de-DE" b="1" i="1" dirty="0" smtClean="0"/>
              <a:t>in Diskussion</a:t>
            </a:r>
            <a:endParaRPr lang="de-DE" dirty="0" smtClean="0"/>
          </a:p>
          <a:p>
            <a:pPr marL="361950" lvl="2" indent="-361950">
              <a:spcBef>
                <a:spcPts val="300"/>
              </a:spcBef>
            </a:pPr>
            <a:r>
              <a:rPr lang="de-DE" b="1" i="1" dirty="0" smtClean="0"/>
              <a:t>Bitte an die Bibliotheken: </a:t>
            </a:r>
            <a:r>
              <a:rPr lang="de-DE" dirty="0" smtClean="0"/>
              <a:t>Abarbeiten der </a:t>
            </a:r>
            <a:r>
              <a:rPr lang="de-DE" b="1" dirty="0" err="1" smtClean="0"/>
              <a:t>Dublettenkandidaten</a:t>
            </a:r>
            <a:r>
              <a:rPr lang="de-DE" dirty="0" smtClean="0"/>
              <a:t> aus Bibliotheksdatenimporten und bei </a:t>
            </a:r>
            <a:r>
              <a:rPr lang="de-DE" dirty="0" err="1" smtClean="0"/>
              <a:t>Tp</a:t>
            </a:r>
            <a:r>
              <a:rPr lang="de-DE" dirty="0" smtClean="0"/>
              <a:t>-Datensätzen</a:t>
            </a:r>
            <a:br>
              <a:rPr lang="de-DE" dirty="0" smtClean="0"/>
            </a:b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sz="2200" b="1" dirty="0" smtClean="0"/>
              <a:t/>
            </a:r>
            <a:br>
              <a:rPr lang="de-DE" sz="2200" b="1" dirty="0" smtClean="0"/>
            </a:br>
            <a:endParaRPr lang="de-DE" sz="2200" b="1" dirty="0" smtClean="0"/>
          </a:p>
          <a:p>
            <a:pPr lvl="1"/>
            <a:endParaRPr lang="de-DE" sz="2200" dirty="0" smtClean="0"/>
          </a:p>
          <a:p>
            <a:pPr>
              <a:buClrTx/>
              <a:buFont typeface="Arial" pitchFamily="34" charset="0"/>
              <a:buChar char="•"/>
            </a:pPr>
            <a:endParaRPr lang="de-DE" sz="2400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53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Formatabstimmung in 2017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de-DE" b="1" dirty="0" smtClean="0"/>
              <a:t>Künftiges F</a:t>
            </a:r>
            <a:r>
              <a:rPr lang="de-DE" sz="2800" b="1" dirty="0" smtClean="0"/>
              <a:t>ormat:</a:t>
            </a:r>
          </a:p>
          <a:p>
            <a:pPr marL="361950" lvl="2" indent="-361950">
              <a:spcBef>
                <a:spcPts val="0"/>
              </a:spcBef>
            </a:pPr>
            <a:r>
              <a:rPr lang="de-DE" dirty="0" smtClean="0"/>
              <a:t>Titeldaten: 269 Felder </a:t>
            </a:r>
          </a:p>
          <a:p>
            <a:pPr marL="361950" lvl="2" indent="-361950">
              <a:spcBef>
                <a:spcPts val="0"/>
              </a:spcBef>
            </a:pPr>
            <a:r>
              <a:rPr lang="de-DE" dirty="0" smtClean="0"/>
              <a:t>Normdaten: 91 Felder inklusive GND</a:t>
            </a:r>
          </a:p>
          <a:p>
            <a:pPr marL="361950" lvl="2" indent="-361950">
              <a:spcBef>
                <a:spcPts val="0"/>
              </a:spcBef>
            </a:pPr>
            <a:r>
              <a:rPr lang="de-DE" dirty="0" err="1" smtClean="0"/>
              <a:t>Exemplardaten</a:t>
            </a:r>
            <a:r>
              <a:rPr lang="de-DE" dirty="0" smtClean="0"/>
              <a:t>: 81 Felder</a:t>
            </a:r>
          </a:p>
          <a:p>
            <a:pPr marL="361950" lvl="2" indent="-361950">
              <a:spcBef>
                <a:spcPts val="0"/>
              </a:spcBef>
            </a:pPr>
            <a:r>
              <a:rPr lang="de-DE" dirty="0" smtClean="0"/>
              <a:t>Aktivitäten dazu:</a:t>
            </a:r>
          </a:p>
          <a:p>
            <a:pPr marL="712788" lvl="3" indent="-350838"/>
            <a:r>
              <a:rPr lang="de-DE" sz="2000" dirty="0" smtClean="0"/>
              <a:t>Dreitägiger Workshop im Januar</a:t>
            </a:r>
          </a:p>
          <a:p>
            <a:pPr marL="712788" lvl="3" indent="-350838"/>
            <a:r>
              <a:rPr lang="de-DE" sz="2000" dirty="0" smtClean="0"/>
              <a:t>bis heute ca. 40 Telefonkonferenzen zur weiteren Abstimmung</a:t>
            </a:r>
          </a:p>
          <a:p>
            <a:pPr marL="712788" lvl="3" indent="-350838"/>
            <a:r>
              <a:rPr lang="de-DE" sz="2000" dirty="0" smtClean="0"/>
              <a:t>Dokumentation des Zielformates im Wiki</a:t>
            </a:r>
            <a:br>
              <a:rPr lang="de-DE" sz="20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de-DE" sz="2400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3"/>
          <a:srcRect t="11512" b="64109"/>
          <a:stretch>
            <a:fillRect/>
          </a:stretch>
        </p:blipFill>
        <p:spPr bwMode="auto">
          <a:xfrm>
            <a:off x="1487835" y="4119238"/>
            <a:ext cx="6012000" cy="864000"/>
          </a:xfrm>
          <a:prstGeom prst="rect">
            <a:avLst/>
          </a:prstGeom>
          <a:noFill/>
          <a:ln w="9525">
            <a:solidFill>
              <a:srgbClr val="2F8C90"/>
            </a:solidFill>
            <a:miter lim="800000"/>
            <a:headEnd/>
            <a:tailEnd/>
          </a:ln>
        </p:spPr>
      </p:pic>
      <p:pic>
        <p:nvPicPr>
          <p:cNvPr id="8" name="Grafik 7"/>
          <p:cNvPicPr/>
          <p:nvPr/>
        </p:nvPicPr>
        <p:blipFill>
          <a:blip r:embed="rId4"/>
          <a:srcRect t="13995" b="33659"/>
          <a:stretch>
            <a:fillRect/>
          </a:stretch>
        </p:blipFill>
        <p:spPr bwMode="auto">
          <a:xfrm>
            <a:off x="750988" y="4687746"/>
            <a:ext cx="5759958" cy="1696340"/>
          </a:xfrm>
          <a:prstGeom prst="rect">
            <a:avLst/>
          </a:prstGeom>
          <a:noFill/>
          <a:ln w="9525">
            <a:solidFill>
              <a:srgbClr val="2F8C9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Erzeugung Zielformat - SWB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Umsetzung bisheriges Format in Zielformat</a:t>
            </a:r>
          </a:p>
          <a:p>
            <a:pPr lvl="1"/>
            <a:r>
              <a:rPr lang="de-DE" dirty="0" smtClean="0"/>
              <a:t>Dokumentation in Excel-Tabellen als Konkordanz „alt/neu“</a:t>
            </a:r>
          </a:p>
          <a:p>
            <a:pPr lvl="1">
              <a:buNone/>
            </a:pP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 smtClean="0"/>
          </a:p>
          <a:p>
            <a:pPr lvl="1">
              <a:buNone/>
            </a:pPr>
            <a:endParaRPr lang="de-DE" sz="2000" dirty="0" smtClean="0"/>
          </a:p>
          <a:p>
            <a:pPr lvl="1">
              <a:buNone/>
            </a:pPr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 smtClean="0"/>
          </a:p>
          <a:p>
            <a:pPr lvl="2">
              <a:spcBef>
                <a:spcPts val="0"/>
              </a:spcBef>
            </a:pPr>
            <a:endParaRPr lang="de-DE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t="14591" r="24128" b="7119"/>
          <a:stretch>
            <a:fillRect/>
          </a:stretch>
        </p:blipFill>
        <p:spPr bwMode="auto">
          <a:xfrm>
            <a:off x="1017480" y="2092870"/>
            <a:ext cx="6546295" cy="3799642"/>
          </a:xfrm>
          <a:prstGeom prst="rect">
            <a:avLst/>
          </a:prstGeom>
          <a:ln w="38100" cap="sq">
            <a:solidFill>
              <a:srgbClr val="2F8C9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Erzeugung Zielformat - GBV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Umsetzung bisheriges Format in Zielformat</a:t>
            </a:r>
          </a:p>
          <a:p>
            <a:pPr lvl="1"/>
            <a:r>
              <a:rPr lang="de-DE" dirty="0" smtClean="0"/>
              <a:t>Dokumentation in Word-Tabellen als Konkordanz „alt/neu“</a:t>
            </a:r>
          </a:p>
          <a:p>
            <a:pPr lvl="1">
              <a:buNone/>
            </a:pP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 smtClean="0"/>
          </a:p>
          <a:p>
            <a:pPr lvl="1">
              <a:buNone/>
            </a:pPr>
            <a:endParaRPr lang="de-DE" sz="2000" dirty="0" smtClean="0"/>
          </a:p>
          <a:p>
            <a:pPr lvl="1">
              <a:buNone/>
            </a:pPr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 smtClean="0"/>
          </a:p>
          <a:p>
            <a:pPr lvl="2">
              <a:spcBef>
                <a:spcPts val="0"/>
              </a:spcBef>
            </a:pPr>
            <a:endParaRPr lang="de-DE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107533"/>
              </p:ext>
            </p:extLst>
          </p:nvPr>
        </p:nvGraphicFramePr>
        <p:xfrm>
          <a:off x="254441" y="2341336"/>
          <a:ext cx="8628061" cy="35283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7868"/>
                <a:gridCol w="405065"/>
                <a:gridCol w="405065"/>
                <a:gridCol w="485621"/>
                <a:gridCol w="1458007"/>
                <a:gridCol w="890686"/>
                <a:gridCol w="729003"/>
                <a:gridCol w="651304"/>
                <a:gridCol w="485621"/>
                <a:gridCol w="567320"/>
                <a:gridCol w="1862501"/>
              </a:tblGrid>
              <a:tr h="41167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</a:rPr>
                        <a:t>PICA</a:t>
                      </a:r>
                      <a:r>
                        <a:rPr lang="de-DE" sz="900" b="1" dirty="0" smtClean="0">
                          <a:effectLst/>
                        </a:rPr>
                        <a:t>+</a:t>
                      </a:r>
                      <a:br>
                        <a:rPr lang="de-DE" sz="900" b="1" dirty="0" smtClean="0">
                          <a:effectLst/>
                        </a:rPr>
                      </a:br>
                      <a:r>
                        <a:rPr lang="de-DE" sz="900" b="1" dirty="0" smtClean="0">
                          <a:effectLst/>
                        </a:rPr>
                        <a:t>alt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</a:rPr>
                        <a:t>UF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effectLst/>
                        </a:rPr>
                        <a:t>PICA3</a:t>
                      </a:r>
                      <a:br>
                        <a:rPr lang="de-DE" sz="900" b="1" dirty="0" smtClean="0">
                          <a:effectLst/>
                        </a:rPr>
                      </a:br>
                      <a:r>
                        <a:rPr lang="de-DE" sz="900" b="1" dirty="0" smtClean="0">
                          <a:effectLst/>
                        </a:rPr>
                        <a:t>alt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</a:rPr>
                        <a:t>Syntax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</a:rPr>
                        <a:t>Inhalt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</a:rPr>
                        <a:t>Kommentare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</a:rPr>
                        <a:t>PICA</a:t>
                      </a:r>
                      <a:r>
                        <a:rPr lang="de-DE" sz="900" b="1" dirty="0" smtClean="0">
                          <a:effectLst/>
                        </a:rPr>
                        <a:t>+</a:t>
                      </a:r>
                      <a:br>
                        <a:rPr lang="de-DE" sz="900" b="1" dirty="0" smtClean="0">
                          <a:effectLst/>
                        </a:rPr>
                      </a:br>
                      <a:r>
                        <a:rPr lang="de-DE" sz="900" b="1" dirty="0" smtClean="0">
                          <a:effectLst/>
                        </a:rPr>
                        <a:t>K10plus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</a:rPr>
                        <a:t>UF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effectLst/>
                        </a:rPr>
                        <a:t>PICA3</a:t>
                      </a:r>
                      <a:br>
                        <a:rPr lang="de-DE" sz="900" b="1" dirty="0" smtClean="0">
                          <a:effectLst/>
                        </a:rPr>
                      </a:br>
                      <a:r>
                        <a:rPr lang="de-DE" sz="900" b="1" dirty="0" smtClean="0">
                          <a:effectLst/>
                        </a:rPr>
                        <a:t>K10plus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</a:rPr>
                        <a:t>Syntax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>
                          <a:effectLst/>
                        </a:rPr>
                        <a:t>Umsetzungsvorschrift</a:t>
                      </a:r>
                      <a:endParaRPr lang="de-DE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007 C *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2200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 err="1">
                          <a:effectLst/>
                        </a:rPr>
                        <a:t>Coden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007 C *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2200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Unverändert übernehmen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-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Coden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-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167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007 D *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2230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Verlags-, Produktions- u. Bestellnummer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007 D *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2230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31800" algn="r"/>
                        </a:tabLst>
                      </a:pPr>
                      <a:r>
                        <a:rPr lang="de-DE" sz="700">
                          <a:effectLst/>
                        </a:rPr>
                        <a:t>$l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…:_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Vortext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31800" algn="r"/>
                        </a:tabLst>
                      </a:pPr>
                      <a:r>
                        <a:rPr lang="de-DE" sz="700">
                          <a:effectLst/>
                        </a:rPr>
                        <a:t>$i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…:_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Anderes Unterfeld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-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Nummer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-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1167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$b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$b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Herkunft der Nummer (Label, Verlag)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$b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$b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$f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$f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Preis, Kommentar zur Nummer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$f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$f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007 E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2215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Hochschulschriften-Nummer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007 Y *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2198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Anderes Feld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$i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…:_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$i  Hochschulschriftennummer ergänzen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-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Nummer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-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007 F *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2205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Reportnummer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007 Y *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2198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Anderes Feld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$i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…:_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$</a:t>
                      </a:r>
                      <a:r>
                        <a:rPr lang="de-DE" sz="700" dirty="0" err="1">
                          <a:effectLst/>
                        </a:rPr>
                        <a:t>iReportnummer</a:t>
                      </a:r>
                      <a:r>
                        <a:rPr lang="de-DE" sz="700" dirty="0">
                          <a:effectLst/>
                        </a:rPr>
                        <a:t> ergänzen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05839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L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-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Nummer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$0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</a:rPr>
                        <a:t>-</a:t>
                      </a:r>
                      <a:endParaRPr lang="de-DE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024" marR="40024" marT="0" marB="0">
                    <a:lnR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F8C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14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Online-Hilfe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Abstimmung und Erstellung der gemeinsamen Online-Hilfe</a:t>
            </a:r>
          </a:p>
          <a:p>
            <a:pPr lvl="2">
              <a:spcBef>
                <a:spcPts val="0"/>
              </a:spcBef>
              <a:buNone/>
            </a:pPr>
            <a:endParaRPr lang="de-DE" dirty="0" smtClean="0"/>
          </a:p>
          <a:p>
            <a:pPr lvl="2">
              <a:spcBef>
                <a:spcPts val="0"/>
              </a:spcBef>
            </a:pPr>
            <a:endParaRPr lang="de-DE" dirty="0" smtClean="0"/>
          </a:p>
          <a:p>
            <a:pPr lvl="2">
              <a:spcBef>
                <a:spcPts val="0"/>
              </a:spcBef>
            </a:pPr>
            <a:endParaRPr lang="de-DE" dirty="0" smtClean="0"/>
          </a:p>
          <a:p>
            <a:pPr lvl="2">
              <a:spcBef>
                <a:spcPts val="0"/>
              </a:spcBef>
            </a:pPr>
            <a:endParaRPr lang="de-DE" dirty="0" smtClean="0"/>
          </a:p>
          <a:p>
            <a:pPr lvl="2">
              <a:spcBef>
                <a:spcPts val="0"/>
              </a:spcBef>
            </a:pPr>
            <a:endParaRPr lang="de-DE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3"/>
          <a:srcRect t="9033" b="11028"/>
          <a:stretch>
            <a:fillRect/>
          </a:stretch>
        </p:blipFill>
        <p:spPr bwMode="auto">
          <a:xfrm>
            <a:off x="2482133" y="1935332"/>
            <a:ext cx="5759958" cy="2589580"/>
          </a:xfrm>
          <a:prstGeom prst="rect">
            <a:avLst/>
          </a:prstGeom>
          <a:ln w="38100" cap="sq">
            <a:solidFill>
              <a:srgbClr val="2F8C9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Grafik 7"/>
          <p:cNvPicPr/>
          <p:nvPr/>
        </p:nvPicPr>
        <p:blipFill>
          <a:blip r:embed="rId4"/>
          <a:srcRect t="9255" b="4063"/>
          <a:stretch>
            <a:fillRect/>
          </a:stretch>
        </p:blipFill>
        <p:spPr bwMode="auto">
          <a:xfrm>
            <a:off x="671089" y="3428999"/>
            <a:ext cx="5759958" cy="2809037"/>
          </a:xfrm>
          <a:prstGeom prst="rect">
            <a:avLst/>
          </a:prstGeom>
          <a:ln w="38100" cap="sq">
            <a:solidFill>
              <a:srgbClr val="2F8C9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Aktivitäten 2017: Format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Erstellung gemeinsame Beispielsammlung</a:t>
            </a:r>
            <a:br>
              <a:rPr lang="de-DE" dirty="0" smtClean="0"/>
            </a:br>
            <a:endParaRPr lang="de-DE" dirty="0" smtClean="0"/>
          </a:p>
          <a:p>
            <a:pPr lvl="2">
              <a:spcBef>
                <a:spcPts val="0"/>
              </a:spcBef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7" name="Grafik 6"/>
          <p:cNvPicPr/>
          <p:nvPr/>
        </p:nvPicPr>
        <p:blipFill>
          <a:blip r:embed="rId3"/>
          <a:srcRect r="60819" b="45709"/>
          <a:stretch>
            <a:fillRect/>
          </a:stretch>
        </p:blipFill>
        <p:spPr bwMode="auto">
          <a:xfrm>
            <a:off x="425249" y="3612311"/>
            <a:ext cx="35528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7"/>
          <p:cNvPicPr/>
          <p:nvPr/>
        </p:nvPicPr>
        <p:blipFill>
          <a:blip r:embed="rId4"/>
          <a:srcRect t="7901" b="4289"/>
          <a:stretch>
            <a:fillRect/>
          </a:stretch>
        </p:blipFill>
        <p:spPr bwMode="auto">
          <a:xfrm>
            <a:off x="2501114" y="1846555"/>
            <a:ext cx="5940000" cy="3024000"/>
          </a:xfrm>
          <a:prstGeom prst="rect">
            <a:avLst/>
          </a:prstGeom>
          <a:ln w="38100" cap="sq">
            <a:solidFill>
              <a:srgbClr val="2F8C9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Einbeziehung Gremien Katalogisierung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de-DE" sz="2000" dirty="0" smtClean="0"/>
              <a:t>	</a:t>
            </a:r>
            <a:endParaRPr lang="de-DE" dirty="0" smtClean="0"/>
          </a:p>
          <a:p>
            <a:pPr marL="361950" lvl="2" indent="-361950">
              <a:spcBef>
                <a:spcPts val="0"/>
              </a:spcBef>
              <a:buNone/>
            </a:pPr>
            <a:r>
              <a:rPr lang="de-DE" sz="2600" b="1" dirty="0" smtClean="0"/>
              <a:t>Workshops der Katalogisierungs-AGs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361950" lvl="3" indent="-361950"/>
            <a:r>
              <a:rPr lang="de-DE" sz="2400" dirty="0" smtClean="0"/>
              <a:t>März 2017 in Stuttgart:</a:t>
            </a:r>
            <a:br>
              <a:rPr lang="de-DE" sz="2400" dirty="0" smtClean="0"/>
            </a:br>
            <a:r>
              <a:rPr lang="de-DE" sz="2000" dirty="0" smtClean="0"/>
              <a:t>Projektstand, Gremien, Arbeitsplattform Wiki, Dokumentation </a:t>
            </a:r>
            <a:br>
              <a:rPr lang="de-DE" sz="2000" dirty="0" smtClean="0"/>
            </a:br>
            <a:r>
              <a:rPr lang="de-DE" sz="2000" dirty="0" smtClean="0"/>
              <a:t>(u.a. Abstimmung über kooperative Erstellung von Handbücher), Schulungskonzept, Konzept Korrekturrecht</a:t>
            </a:r>
            <a:r>
              <a:rPr lang="de-DE" sz="1800" dirty="0" smtClean="0"/>
              <a:t/>
            </a:r>
            <a:br>
              <a:rPr lang="de-DE" sz="1800" dirty="0" smtClean="0"/>
            </a:br>
            <a:endParaRPr lang="de-DE" sz="1800" dirty="0" smtClean="0"/>
          </a:p>
          <a:p>
            <a:pPr marL="361950" lvl="3" indent="-361950"/>
            <a:r>
              <a:rPr lang="de-DE" sz="2400" dirty="0" smtClean="0"/>
              <a:t>Oktober 2017 in Göttingen: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>geplante Themen:</a:t>
            </a:r>
            <a:br>
              <a:rPr lang="de-DE" sz="2000" dirty="0" smtClean="0"/>
            </a:br>
            <a:r>
              <a:rPr lang="de-DE" sz="2000" dirty="0" smtClean="0"/>
              <a:t>Projektstand, K10plus-Format, -Handbücher, -Online-Hilfe</a:t>
            </a:r>
          </a:p>
          <a:p>
            <a:pPr marL="361950" lvl="3" indent="-361950"/>
            <a:endParaRPr lang="de-DE" sz="1800" dirty="0" smtClean="0"/>
          </a:p>
          <a:p>
            <a:pPr marL="361950" lvl="3" indent="-361950"/>
            <a:r>
              <a:rPr lang="de-DE" sz="2400" dirty="0" smtClean="0"/>
              <a:t>Weiterer Workshop im Frühjahr 2018 geplant</a:t>
            </a:r>
          </a:p>
          <a:p>
            <a:pPr marL="361950" lvl="3" indent="-361950">
              <a:buNone/>
            </a:pPr>
            <a:endParaRPr lang="de-DE" sz="2400" dirty="0" smtClean="0"/>
          </a:p>
          <a:p>
            <a:pPr marL="361950" lvl="3" indent="-361950">
              <a:buNone/>
            </a:pPr>
            <a:r>
              <a:rPr lang="de-DE" sz="2400" dirty="0" smtClean="0"/>
              <a:t>Workshop zur Sacherschließung in Planung</a:t>
            </a:r>
          </a:p>
          <a:p>
            <a:pPr lvl="3">
              <a:buNone/>
            </a:pPr>
            <a:endParaRPr lang="de-DE" sz="1800" dirty="0" smtClean="0"/>
          </a:p>
          <a:p>
            <a:pPr lvl="3">
              <a:buNone/>
            </a:pPr>
            <a:r>
              <a:rPr lang="de-DE" sz="1800" dirty="0" smtClean="0"/>
              <a:t>			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3"/>
            <a:endParaRPr lang="de-DE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Einbeziehung Gremien Katalogisierung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de-DE" sz="2000" dirty="0" smtClean="0"/>
              <a:t>	</a:t>
            </a:r>
            <a:endParaRPr lang="de-DE" dirty="0" smtClean="0"/>
          </a:p>
          <a:p>
            <a:pPr marL="361950" lvl="2" indent="-361950">
              <a:spcBef>
                <a:spcPts val="0"/>
              </a:spcBef>
              <a:buNone/>
            </a:pPr>
            <a:r>
              <a:rPr lang="de-DE" sz="2600" b="1" dirty="0" smtClean="0"/>
              <a:t>Planungen zur zukünftigen Gremienstruktur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361950" lvl="3" indent="-361950"/>
            <a:r>
              <a:rPr lang="de-DE" sz="2400" dirty="0" smtClean="0"/>
              <a:t>Weiterarbeit der Katalogisierungs-AGs  von GBV und SWB bis zum Start der Katalogisierung in der gemeinsamen K10plus-Datenbank</a:t>
            </a:r>
          </a:p>
          <a:p>
            <a:pPr marL="361950" lvl="3" indent="-361950"/>
            <a:endParaRPr lang="de-DE" sz="2400" dirty="0"/>
          </a:p>
          <a:p>
            <a:pPr marL="361950" lvl="3" indent="-361950"/>
            <a:r>
              <a:rPr lang="de-DE" sz="2400" dirty="0" smtClean="0"/>
              <a:t>Konstituierung einer gemeinsamen Katalogisierungs-AG für K10plus voraussichtlich im 4. Quartal 2018</a:t>
            </a:r>
          </a:p>
          <a:p>
            <a:pPr marL="361950" lvl="3" indent="-361950"/>
            <a:endParaRPr lang="de-DE" sz="2400" dirty="0"/>
          </a:p>
          <a:p>
            <a:pPr marL="361950" lvl="3" indent="-361950"/>
            <a:r>
              <a:rPr lang="de-DE" sz="2400" dirty="0" smtClean="0"/>
              <a:t>Gremium für den Bereich Sacherschließung noch in der Diskussion  </a:t>
            </a:r>
            <a:r>
              <a:rPr lang="de-DE" sz="1800" dirty="0" smtClean="0"/>
              <a:t/>
            </a:r>
            <a:br>
              <a:rPr lang="de-DE" sz="1800" dirty="0" smtClean="0"/>
            </a:br>
            <a:endParaRPr lang="de-DE" sz="1800" dirty="0" smtClean="0"/>
          </a:p>
          <a:p>
            <a:pPr lvl="3">
              <a:buNone/>
            </a:pPr>
            <a:endParaRPr lang="de-DE" sz="1800" dirty="0" smtClean="0"/>
          </a:p>
          <a:p>
            <a:pPr lvl="3">
              <a:buNone/>
            </a:pPr>
            <a:r>
              <a:rPr lang="de-DE" sz="1800" dirty="0" smtClean="0"/>
              <a:t>			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3"/>
            <a:endParaRPr lang="de-DE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786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92A27F-2A10-344F-8999-8286C04E9ED5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4" name="Textplatzhalter 3"/>
          <p:cNvSpPr txBox="1">
            <a:spLocks/>
          </p:cNvSpPr>
          <p:nvPr/>
        </p:nvSpPr>
        <p:spPr>
          <a:xfrm>
            <a:off x="467544" y="4365104"/>
            <a:ext cx="8568952" cy="525264"/>
          </a:xfrm>
          <a:prstGeom prst="rect">
            <a:avLst/>
          </a:prstGeom>
        </p:spPr>
        <p:txBody>
          <a:bodyPr/>
          <a:lstStyle/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54440" y="6376135"/>
            <a:ext cx="8129865" cy="279400"/>
          </a:xfrm>
        </p:spPr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987" y="425122"/>
            <a:ext cx="4392488" cy="59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4440" y="425122"/>
            <a:ext cx="4311381" cy="3232478"/>
          </a:xfrm>
        </p:spPr>
        <p:txBody>
          <a:bodyPr/>
          <a:lstStyle/>
          <a:p>
            <a:r>
              <a:rPr lang="de-DE" dirty="0" smtClean="0"/>
              <a:t>10 Bundesländer,</a:t>
            </a:r>
            <a:br>
              <a:rPr lang="de-DE" dirty="0" smtClean="0"/>
            </a:br>
            <a:r>
              <a:rPr lang="de-DE" dirty="0"/>
              <a:t>Stiftung Preußischer </a:t>
            </a:r>
            <a:r>
              <a:rPr lang="de-DE" dirty="0" smtClean="0"/>
              <a:t>Kulturbesitz</a:t>
            </a:r>
            <a:br>
              <a:rPr lang="de-DE" dirty="0" smtClean="0"/>
            </a:br>
            <a:r>
              <a:rPr lang="de-DE" dirty="0" smtClean="0"/>
              <a:t>sowie weitere</a:t>
            </a:r>
            <a:br>
              <a:rPr lang="de-DE" dirty="0" smtClean="0"/>
            </a:br>
            <a:r>
              <a:rPr lang="de-DE" dirty="0" smtClean="0"/>
              <a:t>Einrichtungen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9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Probleme der Formatabstimmung</a:t>
            </a:r>
            <a:endParaRPr lang="de-DE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Umgang mit Personensätzen in K10plus</a:t>
            </a:r>
          </a:p>
          <a:p>
            <a:pPr lvl="1"/>
            <a:r>
              <a:rPr lang="de-DE" sz="2800" dirty="0" smtClean="0"/>
              <a:t>Unterschiedliches Arbeiten in der Normdatei GND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Empfehlung (in Abstimmung mit Koordinierungsausschuss):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Bei Vorhandensein individualisierender Angaben in der Vorlage möglichst in der GND arbeiten</a:t>
            </a:r>
          </a:p>
          <a:p>
            <a:pPr lvl="1"/>
            <a:endParaRPr lang="de-DE" sz="2800" dirty="0" smtClean="0"/>
          </a:p>
          <a:p>
            <a:pPr lvl="1"/>
            <a:r>
              <a:rPr lang="de-DE" sz="2800" dirty="0" smtClean="0"/>
              <a:t>Anlage von Namenssätzen in der SWB-Datenbank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Empfehlung (in Abstimmung mit Koordinierungsausschuss):</a:t>
            </a:r>
          </a:p>
          <a:p>
            <a:pPr lvl="2"/>
            <a:r>
              <a:rPr lang="de-DE" sz="2200" dirty="0" smtClean="0"/>
              <a:t>Rückbau der Namenssätze</a:t>
            </a:r>
          </a:p>
          <a:p>
            <a:pPr lvl="2"/>
            <a:r>
              <a:rPr lang="de-DE" sz="2200" dirty="0" smtClean="0"/>
              <a:t>Verzicht auf die Anlage eines Namenssatzes</a:t>
            </a:r>
          </a:p>
          <a:p>
            <a:pPr lvl="2"/>
            <a:r>
              <a:rPr lang="de-DE" sz="2200" dirty="0" smtClean="0"/>
              <a:t>Anzahl von Namenssätzen mit abweichenden Namensformen möglichst niedrig halten</a:t>
            </a:r>
          </a:p>
          <a:p>
            <a:pPr lvl="1">
              <a:buNone/>
            </a:pPr>
            <a:endParaRPr lang="de-DE" dirty="0" smtClean="0"/>
          </a:p>
          <a:p>
            <a:endParaRPr lang="de-DE" sz="2400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Formatänderungen und Lokalsysteme</a:t>
            </a:r>
            <a:endParaRPr lang="de-DE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92A27F-2A10-344F-8999-8286C04E9ED5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254441" y="985960"/>
            <a:ext cx="8627165" cy="5231962"/>
          </a:xfrm>
        </p:spPr>
        <p:txBody>
          <a:bodyPr/>
          <a:lstStyle/>
          <a:p>
            <a:pPr lvl="1">
              <a:buNone/>
            </a:pPr>
            <a:r>
              <a:rPr lang="de-DE" dirty="0" smtClean="0"/>
              <a:t>BSZ – Lokalsysteme</a:t>
            </a:r>
            <a:br>
              <a:rPr lang="de-DE" dirty="0" smtClean="0"/>
            </a:br>
            <a:endParaRPr lang="de-DE" dirty="0" smtClean="0"/>
          </a:p>
          <a:p>
            <a:pPr marL="361950" lvl="2" indent="-361950">
              <a:tabLst>
                <a:tab pos="361950" algn="l"/>
              </a:tabLst>
            </a:pPr>
            <a:r>
              <a:rPr lang="de-DE" dirty="0" smtClean="0"/>
              <a:t>Abfangen der Formatänderungen im Export-Konverter</a:t>
            </a:r>
            <a:br>
              <a:rPr lang="de-DE" dirty="0" smtClean="0"/>
            </a:br>
            <a:r>
              <a:rPr lang="de-DE" dirty="0" smtClean="0"/>
              <a:t>-   für MAB-Bezieher</a:t>
            </a:r>
            <a:br>
              <a:rPr lang="de-DE" dirty="0" smtClean="0"/>
            </a:br>
            <a:r>
              <a:rPr lang="de-DE" dirty="0" smtClean="0"/>
              <a:t>-   für MARC-Bezieher</a:t>
            </a:r>
          </a:p>
          <a:p>
            <a:pPr marL="361950" lvl="2" indent="-361950">
              <a:tabLst>
                <a:tab pos="361950" algn="l"/>
              </a:tabLst>
            </a:pPr>
            <a:r>
              <a:rPr lang="de-DE" dirty="0" smtClean="0"/>
              <a:t>Für Pica+-Bezieher (</a:t>
            </a:r>
            <a:r>
              <a:rPr lang="de-DE" dirty="0" err="1" smtClean="0"/>
              <a:t>aDIS</a:t>
            </a:r>
            <a:r>
              <a:rPr lang="de-DE" dirty="0" smtClean="0"/>
              <a:t>-Systeme) geplant</a:t>
            </a:r>
          </a:p>
          <a:p>
            <a:pPr marL="721950" lvl="3" indent="-361950">
              <a:tabLst>
                <a:tab pos="361950" algn="l"/>
              </a:tabLst>
            </a:pPr>
            <a:r>
              <a:rPr lang="de-DE" dirty="0" smtClean="0"/>
              <a:t>Pica+-Änderungen müssen nachgezogen werden</a:t>
            </a:r>
          </a:p>
          <a:p>
            <a:pPr marL="721950" lvl="3" indent="-361950">
              <a:tabLst>
                <a:tab pos="361950" algn="l"/>
              </a:tabLst>
            </a:pPr>
            <a:r>
              <a:rPr lang="de-DE" dirty="0" smtClean="0"/>
              <a:t>Austausch der </a:t>
            </a:r>
            <a:r>
              <a:rPr lang="de-DE" dirty="0" err="1" smtClean="0"/>
              <a:t>Identnummern</a:t>
            </a:r>
            <a:r>
              <a:rPr lang="de-DE" dirty="0" smtClean="0"/>
              <a:t> in den </a:t>
            </a:r>
            <a:r>
              <a:rPr lang="de-DE" dirty="0" err="1" smtClean="0"/>
              <a:t>aDIS</a:t>
            </a:r>
            <a:r>
              <a:rPr lang="de-DE" dirty="0" smtClean="0"/>
              <a:t>-Systemen </a:t>
            </a:r>
            <a:br>
              <a:rPr lang="de-DE" dirty="0" smtClean="0"/>
            </a:br>
            <a:r>
              <a:rPr lang="de-DE" dirty="0" smtClean="0"/>
              <a:t>(BSZ stellt Konkordanzen bereit)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882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Formatänderungen und Lokalsysteme</a:t>
            </a:r>
            <a:endParaRPr lang="de-DE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92A27F-2A10-344F-8999-8286C04E9ED5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idx="1"/>
          </p:nvPr>
        </p:nvSpPr>
        <p:spPr>
          <a:xfrm>
            <a:off x="254441" y="985960"/>
            <a:ext cx="8627165" cy="5231962"/>
          </a:xfrm>
        </p:spPr>
        <p:txBody>
          <a:bodyPr/>
          <a:lstStyle/>
          <a:p>
            <a:pPr lvl="1">
              <a:buNone/>
            </a:pPr>
            <a:r>
              <a:rPr lang="de-DE" dirty="0" smtClean="0"/>
              <a:t>GBV – Lokalsysteme</a:t>
            </a:r>
          </a:p>
          <a:p>
            <a:pPr lvl="1">
              <a:buNone/>
            </a:pPr>
            <a:endParaRPr lang="de-DE" dirty="0" smtClean="0"/>
          </a:p>
          <a:p>
            <a:pPr marL="361950" lvl="2" indent="-361950"/>
            <a:r>
              <a:rPr lang="de-DE" dirty="0" smtClean="0"/>
              <a:t>Tabelle „cbs2lbs“ beim Update CBS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LBS (OUM, OUF),  die für bestimmte Felder  „neues Pica+“ in „altes Pica+“ zurückkonvertiert</a:t>
            </a:r>
            <a:br>
              <a:rPr lang="de-DE" dirty="0" smtClean="0"/>
            </a:br>
            <a:r>
              <a:rPr lang="de-DE" dirty="0" smtClean="0"/>
              <a:t>Beispiel: Codes in Feld 0500 (Position 1)</a:t>
            </a:r>
            <a:endParaRPr lang="de-DE" dirty="0" smtClean="0">
              <a:sym typeface="Wingdings" panose="05000000000000000000" pitchFamily="2" charset="2"/>
            </a:endParaRPr>
          </a:p>
          <a:p>
            <a:pPr marL="361950" lvl="2" indent="-361950"/>
            <a:r>
              <a:rPr lang="de-DE" dirty="0" smtClean="0">
                <a:sym typeface="Wingdings" panose="05000000000000000000" pitchFamily="2" charset="2"/>
              </a:rPr>
              <a:t>Nach Katalogisierungsbeginn im K10plus werden alle LBS-Systeme nach und nach neu geladen (dauert ein paar Jahre)</a:t>
            </a:r>
            <a:endParaRPr lang="de-DE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80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Geplanter zeitlicher Ablauf</a:t>
            </a:r>
            <a:endParaRPr lang="de-DE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92A27F-2A10-344F-8999-8286C04E9ED5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Bis Ende September 2017</a:t>
            </a:r>
          </a:p>
          <a:p>
            <a:pPr lvl="2"/>
            <a:r>
              <a:rPr lang="de-DE" dirty="0" smtClean="0"/>
              <a:t>Formatdefinition</a:t>
            </a:r>
          </a:p>
          <a:p>
            <a:pPr lvl="2"/>
            <a:r>
              <a:rPr lang="de-DE" dirty="0" smtClean="0"/>
              <a:t>Aufbau Testsystem mit administrativen Daten und manuell erfassten Beispieldaten</a:t>
            </a:r>
          </a:p>
          <a:p>
            <a:pPr lvl="1"/>
            <a:r>
              <a:rPr lang="de-DE" dirty="0" smtClean="0"/>
              <a:t>Oktober – Dezember 2017: Aufbau erste vollständige DB</a:t>
            </a:r>
          </a:p>
          <a:p>
            <a:pPr lvl="2"/>
            <a:r>
              <a:rPr lang="de-DE" dirty="0" smtClean="0"/>
              <a:t>Erster Gesamtabzug der beiden Verbunddatenbanken</a:t>
            </a:r>
          </a:p>
          <a:p>
            <a:pPr lvl="2"/>
            <a:r>
              <a:rPr lang="de-DE" dirty="0" smtClean="0"/>
              <a:t>Einspielen der GVK-Daten</a:t>
            </a:r>
          </a:p>
          <a:p>
            <a:pPr lvl="2"/>
            <a:r>
              <a:rPr lang="de-DE" dirty="0" err="1" smtClean="0"/>
              <a:t>Deduplizieren</a:t>
            </a:r>
            <a:r>
              <a:rPr lang="de-DE" dirty="0" smtClean="0"/>
              <a:t> BSZ Daten</a:t>
            </a:r>
          </a:p>
          <a:p>
            <a:pPr lvl="2"/>
            <a:r>
              <a:rPr lang="de-DE" dirty="0" smtClean="0"/>
              <a:t>Laden Restdaten</a:t>
            </a:r>
          </a:p>
          <a:p>
            <a:pPr lvl="1"/>
            <a:r>
              <a:rPr lang="de-DE" smtClean="0"/>
              <a:t>Januar 2018</a:t>
            </a:r>
            <a:endParaRPr lang="de-DE" dirty="0" smtClean="0"/>
          </a:p>
          <a:p>
            <a:pPr lvl="2"/>
            <a:r>
              <a:rPr lang="de-DE" dirty="0" smtClean="0"/>
              <a:t>Evaluierung des ersten Aufbaus von K10plus</a:t>
            </a:r>
          </a:p>
          <a:p>
            <a:pPr lvl="2"/>
            <a:r>
              <a:rPr lang="de-DE" dirty="0" smtClean="0"/>
              <a:t>Planung der weiteren Schritte, insbesondere der Schulungen</a:t>
            </a:r>
            <a:endParaRPr lang="de-DE" dirty="0"/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1088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Geplanter zeitlicher Ablauf</a:t>
            </a:r>
            <a:endParaRPr lang="de-DE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92A27F-2A10-344F-8999-8286C04E9ED5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Februar – April 2018: K10plus zweiter Versuch</a:t>
            </a:r>
          </a:p>
          <a:p>
            <a:pPr lvl="2"/>
            <a:r>
              <a:rPr lang="de-DE" dirty="0" smtClean="0"/>
              <a:t>Durchführung der erkannten Anpassungen</a:t>
            </a:r>
          </a:p>
          <a:p>
            <a:pPr lvl="2"/>
            <a:r>
              <a:rPr lang="de-DE" dirty="0" smtClean="0"/>
              <a:t>Basis für die anschließenden Schulungen</a:t>
            </a:r>
          </a:p>
          <a:p>
            <a:pPr lvl="1"/>
            <a:r>
              <a:rPr lang="de-DE" dirty="0" smtClean="0"/>
              <a:t>Juni – September 2018</a:t>
            </a:r>
          </a:p>
          <a:p>
            <a:pPr lvl="2"/>
            <a:r>
              <a:rPr lang="de-DE" dirty="0" err="1" smtClean="0"/>
              <a:t>Multiplikatorenschulungen</a:t>
            </a:r>
            <a:endParaRPr lang="de-DE" dirty="0" smtClean="0"/>
          </a:p>
          <a:p>
            <a:pPr lvl="2"/>
            <a:r>
              <a:rPr lang="de-DE" dirty="0" smtClean="0"/>
              <a:t>Schulungen in den Bibliotheken</a:t>
            </a:r>
          </a:p>
          <a:p>
            <a:pPr lvl="2"/>
            <a:r>
              <a:rPr lang="de-DE" dirty="0" smtClean="0"/>
              <a:t>Updates aus den noch laufenden „Altsystemen“</a:t>
            </a:r>
          </a:p>
          <a:p>
            <a:pPr lvl="2"/>
            <a:r>
              <a:rPr lang="de-DE" dirty="0" smtClean="0"/>
              <a:t>Anpassung der Web-Umgebungen</a:t>
            </a:r>
          </a:p>
          <a:p>
            <a:pPr lvl="2"/>
            <a:r>
              <a:rPr lang="de-DE" dirty="0" smtClean="0"/>
              <a:t>Anpassungen sonstiger Abläufe: Import, Exporte etc.</a:t>
            </a:r>
          </a:p>
          <a:p>
            <a:pPr lvl="1"/>
            <a:r>
              <a:rPr lang="de-DE" dirty="0" smtClean="0"/>
              <a:t>Oktober 2018: Start K10plus</a:t>
            </a:r>
          </a:p>
          <a:p>
            <a:pPr marL="0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11914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Arbeitsorganisation im Projekt</a:t>
            </a:r>
            <a:endParaRPr lang="de-DE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92A27F-2A10-344F-8999-8286C04E9ED5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Vierteljährliche Projektmeetings</a:t>
            </a:r>
          </a:p>
          <a:p>
            <a:pPr lvl="1"/>
            <a:r>
              <a:rPr lang="de-DE" dirty="0" smtClean="0"/>
              <a:t>Weitere Meetings und Telefonkonferenzen zu speziellen Themen (z.B. Konfigurationstabellen)</a:t>
            </a:r>
          </a:p>
          <a:p>
            <a:pPr lvl="1"/>
            <a:r>
              <a:rPr lang="de-DE" dirty="0" smtClean="0"/>
              <a:t>Telefonkonferenzen im ein- bis zweiwöchigen Rhythmus zur Klärung bibliothekarischer Sachverhalte </a:t>
            </a:r>
          </a:p>
          <a:p>
            <a:pPr lvl="1"/>
            <a:r>
              <a:rPr lang="de-DE" dirty="0" smtClean="0"/>
              <a:t>Dokumentation und Arbeiten im gemeinsamen Wiki</a:t>
            </a:r>
          </a:p>
          <a:p>
            <a:pPr lvl="1"/>
            <a:r>
              <a:rPr lang="de-DE" dirty="0" smtClean="0"/>
              <a:t>Klärung von Sachverhalten, bei denen es zu keiner Einigung auf der Fachebene kommt, durch den Lenkungsausschuss bzw. den Koordinierungsausschuss</a:t>
            </a:r>
          </a:p>
          <a:p>
            <a:pPr lvl="1"/>
            <a:r>
              <a:rPr lang="de-DE" dirty="0" smtClean="0"/>
              <a:t>Projektplan dient zur groben Zeitüberwachung</a:t>
            </a:r>
          </a:p>
          <a:p>
            <a:pPr marL="0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11914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Zeit- und Ressourcenplan </a:t>
            </a:r>
            <a:r>
              <a:rPr lang="de-DE" sz="2000" dirty="0" smtClean="0"/>
              <a:t>(Stand August 2017)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t="891" b="17746"/>
          <a:stretch>
            <a:fillRect/>
          </a:stretch>
        </p:blipFill>
        <p:spPr bwMode="auto">
          <a:xfrm>
            <a:off x="254440" y="1615736"/>
            <a:ext cx="8609638" cy="3940372"/>
          </a:xfrm>
          <a:prstGeom prst="rect">
            <a:avLst/>
          </a:prstGeom>
          <a:ln w="38100" cap="sq">
            <a:solidFill>
              <a:srgbClr val="2F8C9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Deutschlandkarte GBV VZG.jpg"/>
          <p:cNvPicPr>
            <a:picLocks noChangeAspect="1"/>
          </p:cNvPicPr>
          <p:nvPr/>
        </p:nvPicPr>
        <p:blipFill>
          <a:blip r:embed="rId3">
            <a:lum bright="27000" contrast="-25000"/>
          </a:blip>
          <a:stretch>
            <a:fillRect/>
          </a:stretch>
        </p:blipFill>
        <p:spPr>
          <a:xfrm>
            <a:off x="222642" y="450633"/>
            <a:ext cx="4272353" cy="5749374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05517" y="1694287"/>
            <a:ext cx="8332965" cy="144539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K10plus – eine Herausforderung!</a:t>
            </a:r>
            <a:br>
              <a:rPr lang="de-DE" b="1" dirty="0" smtClean="0"/>
            </a:b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Herzlichen Dank!</a:t>
            </a:r>
            <a:endParaRPr lang="de-DE" b="1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</p:nvPr>
        </p:nvSpPr>
        <p:spPr>
          <a:xfrm>
            <a:off x="520926" y="5557421"/>
            <a:ext cx="8332964" cy="522513"/>
          </a:xfrm>
        </p:spPr>
        <p:txBody>
          <a:bodyPr/>
          <a:lstStyle/>
          <a:p>
            <a:r>
              <a:rPr lang="de-DE" b="1" dirty="0" smtClean="0"/>
              <a:t>										</a:t>
            </a:r>
          </a:p>
          <a:p>
            <a:r>
              <a:rPr lang="de-DE" b="1" dirty="0" smtClean="0"/>
              <a:t>										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13874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Zusammenführung zweier „ähnlicher“ Verbundsysteme</a:t>
            </a:r>
            <a:endParaRPr lang="de-DE" sz="2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5FC477-0A05-4F3E-8EE9-E015C9089D56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54440" y="985960"/>
            <a:ext cx="8627165" cy="5231962"/>
          </a:xfrm>
        </p:spPr>
        <p:txBody>
          <a:bodyPr/>
          <a:lstStyle/>
          <a:p>
            <a:pPr marL="361950" indent="-361950">
              <a:buClrTx/>
              <a:buFont typeface="Arial" pitchFamily="34" charset="0"/>
              <a:buChar char="•"/>
            </a:pPr>
            <a:r>
              <a:rPr lang="de-DE" sz="2400" dirty="0" smtClean="0"/>
              <a:t>CBS-Software von OCLC</a:t>
            </a:r>
          </a:p>
          <a:p>
            <a:pPr marL="645750" lvl="3" indent="-285750">
              <a:spcBef>
                <a:spcPts val="400"/>
              </a:spcBef>
            </a:pPr>
            <a:r>
              <a:rPr lang="de-DE" sz="2000" dirty="0" smtClean="0"/>
              <a:t>Gleicher Programmcode</a:t>
            </a:r>
          </a:p>
          <a:p>
            <a:pPr marL="645750" lvl="3" indent="-285750">
              <a:spcBef>
                <a:spcPts val="400"/>
              </a:spcBef>
            </a:pPr>
            <a:r>
              <a:rPr lang="de-DE" sz="2000" dirty="0" smtClean="0"/>
              <a:t>Abweichende Parametrierung</a:t>
            </a:r>
          </a:p>
          <a:p>
            <a:pPr marL="645750" lvl="3" indent="-285750">
              <a:spcBef>
                <a:spcPts val="400"/>
              </a:spcBef>
            </a:pPr>
            <a:r>
              <a:rPr lang="de-DE" sz="2000" dirty="0" smtClean="0"/>
              <a:t>Nutzung unterschiedlicher Funktionsumfänge (z.B. Fernleihe)</a:t>
            </a:r>
          </a:p>
          <a:p>
            <a:pPr marL="645750" lvl="3" indent="-285750">
              <a:spcBef>
                <a:spcPts val="400"/>
              </a:spcBef>
            </a:pPr>
            <a:r>
              <a:rPr lang="de-DE" sz="2000" dirty="0" smtClean="0"/>
              <a:t>Unterschiedliche Anbindung der Lokalsysteme</a:t>
            </a:r>
          </a:p>
          <a:p>
            <a:pPr marL="361950" lvl="1" indent="-361950">
              <a:spcBef>
                <a:spcPts val="1800"/>
              </a:spcBef>
              <a:buSzTx/>
            </a:pPr>
            <a:r>
              <a:rPr lang="de-DE" sz="2400" dirty="0" smtClean="0"/>
              <a:t>Katalogisierungsformat</a:t>
            </a:r>
          </a:p>
          <a:p>
            <a:pPr marL="721950" lvl="3" indent="-361950">
              <a:spcBef>
                <a:spcPts val="400"/>
              </a:spcBef>
            </a:pPr>
            <a:r>
              <a:rPr lang="de-DE" sz="2000" dirty="0" smtClean="0"/>
              <a:t>Deskriptionszeichen (GBV) versus Unterfelder (SWB)</a:t>
            </a:r>
          </a:p>
          <a:p>
            <a:pPr marL="721950" lvl="3" indent="-361950">
              <a:spcBef>
                <a:spcPts val="400"/>
              </a:spcBef>
            </a:pPr>
            <a:r>
              <a:rPr lang="de-DE" sz="2000" dirty="0" smtClean="0"/>
              <a:t>RDA-Umstieg: Verwendung Unterfelder im GBV auch bei Titeldaten</a:t>
            </a:r>
          </a:p>
          <a:p>
            <a:pPr marL="721950" lvl="3" indent="-361950">
              <a:spcBef>
                <a:spcPts val="400"/>
              </a:spcBef>
            </a:pPr>
            <a:r>
              <a:rPr lang="de-DE" sz="2000" dirty="0"/>
              <a:t>A</a:t>
            </a:r>
            <a:r>
              <a:rPr lang="de-DE" sz="2000" dirty="0" smtClean="0"/>
              <a:t>bweichungen im </a:t>
            </a:r>
            <a:r>
              <a:rPr lang="de-DE" sz="2000" dirty="0" err="1" smtClean="0"/>
              <a:t>Internformat</a:t>
            </a:r>
            <a:endParaRPr lang="de-DE" sz="2800" dirty="0" smtClean="0"/>
          </a:p>
          <a:p>
            <a:pPr marL="361950" lvl="1" indent="-361950">
              <a:spcBef>
                <a:spcPts val="1800"/>
              </a:spcBef>
              <a:buSzTx/>
            </a:pPr>
            <a:r>
              <a:rPr lang="de-DE" sz="2400" dirty="0" smtClean="0"/>
              <a:t>Unterschiedliche „Katalogisierungskulturen“</a:t>
            </a:r>
          </a:p>
          <a:p>
            <a:pPr lvl="2"/>
            <a:r>
              <a:rPr lang="de-DE" sz="2000" dirty="0" smtClean="0"/>
              <a:t>BSZ: „Regelwerkstreu“, wenig Ausnahmen</a:t>
            </a:r>
          </a:p>
          <a:p>
            <a:pPr lvl="2"/>
            <a:r>
              <a:rPr lang="de-DE" sz="2000" dirty="0" smtClean="0"/>
              <a:t>GBV: viele über das Regelwerk hinausgehende Ergänzungen</a:t>
            </a:r>
          </a:p>
          <a:p>
            <a:pPr lvl="2"/>
            <a:r>
              <a:rPr lang="de-DE" sz="2000" dirty="0" smtClean="0"/>
              <a:t>Unterschiedliche Philosophien bei Normdaten</a:t>
            </a:r>
          </a:p>
          <a:p>
            <a:pPr marL="0" lvl="1" indent="0">
              <a:spcBef>
                <a:spcPts val="1800"/>
              </a:spcBef>
              <a:buClr>
                <a:srgbClr val="006666"/>
              </a:buClr>
              <a:buSzTx/>
            </a:pPr>
            <a:endParaRPr lang="de-DE" dirty="0" smtClean="0"/>
          </a:p>
          <a:p>
            <a:pPr marL="0" lvl="1" indent="0">
              <a:spcBef>
                <a:spcPts val="1800"/>
              </a:spcBef>
              <a:buClr>
                <a:srgbClr val="006666"/>
              </a:buClr>
              <a:buSzTx/>
              <a:buNone/>
            </a:pPr>
            <a:endParaRPr lang="de-DE" dirty="0" smtClean="0"/>
          </a:p>
          <a:p>
            <a:pPr marL="0" lvl="1" indent="0">
              <a:spcBef>
                <a:spcPts val="1800"/>
              </a:spcBef>
              <a:buClr>
                <a:srgbClr val="006666"/>
              </a:buClr>
              <a:buSzTx/>
            </a:pPr>
            <a:endParaRPr lang="de-DE" dirty="0" smtClean="0"/>
          </a:p>
          <a:p>
            <a:pPr marL="0" lvl="1" indent="0">
              <a:spcBef>
                <a:spcPts val="1800"/>
              </a:spcBef>
              <a:buClr>
                <a:srgbClr val="006666"/>
              </a:buClr>
              <a:buSzTx/>
            </a:pPr>
            <a:r>
              <a:rPr lang="de-DE" dirty="0" smtClean="0"/>
              <a:t> </a:t>
            </a:r>
          </a:p>
          <a:p>
            <a:pPr lvl="2"/>
            <a:r>
              <a:rPr lang="de-DE" dirty="0" smtClean="0"/>
              <a:t> Nutzung</a:t>
            </a:r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nnn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>
              <a:buFont typeface="Arial" pitchFamily="34" charset="0"/>
              <a:buChar char="•"/>
            </a:pPr>
            <a:endParaRPr lang="de-DE" dirty="0" smtClean="0"/>
          </a:p>
          <a:p>
            <a:pPr lvl="1">
              <a:buNone/>
            </a:pPr>
            <a:endParaRPr lang="de-DE" dirty="0" smtClean="0"/>
          </a:p>
          <a:p>
            <a:pPr lvl="1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54440" y="6384086"/>
            <a:ext cx="8129865" cy="279400"/>
          </a:xfrm>
        </p:spPr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56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CBS im GBV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5FC477-0A05-4F3E-8EE9-E015C9089D56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/>
            </a:r>
            <a:br>
              <a:rPr lang="de-DE" b="1" dirty="0" smtClean="0"/>
            </a:br>
            <a:endParaRPr 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54440" y="6376135"/>
            <a:ext cx="8129865" cy="279400"/>
          </a:xfrm>
        </p:spPr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12782" t="5572" r="12836" b="6634"/>
          <a:stretch>
            <a:fillRect/>
          </a:stretch>
        </p:blipFill>
        <p:spPr bwMode="auto">
          <a:xfrm>
            <a:off x="254440" y="449916"/>
            <a:ext cx="7949885" cy="5278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56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CBS im SWB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5FC477-0A05-4F3E-8EE9-E015C9089D56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/>
            </a:r>
            <a:br>
              <a:rPr lang="de-DE" b="1" dirty="0" smtClean="0"/>
            </a:br>
            <a:endParaRPr 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54440" y="6376135"/>
            <a:ext cx="8129865" cy="279400"/>
          </a:xfrm>
        </p:spPr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12606" t="5198" r="12814" b="6159"/>
          <a:stretch>
            <a:fillRect/>
          </a:stretch>
        </p:blipFill>
        <p:spPr bwMode="auto">
          <a:xfrm>
            <a:off x="254441" y="585925"/>
            <a:ext cx="7915349" cy="52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56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Aktivitäten in 2017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5FC477-0A05-4F3E-8EE9-E015C9089D56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de-DE" dirty="0" smtClean="0"/>
              <a:t>Technische Implementierung K10plus</a:t>
            </a:r>
            <a:endParaRPr lang="de-DE" sz="2400" dirty="0" smtClean="0"/>
          </a:p>
          <a:p>
            <a:pPr marL="361950" indent="-361950">
              <a:spcBef>
                <a:spcPts val="600"/>
              </a:spcBef>
              <a:buClrTx/>
              <a:buFont typeface="Arial" pitchFamily="34" charset="0"/>
              <a:buChar char="•"/>
            </a:pPr>
            <a:r>
              <a:rPr lang="de-DE" sz="2400" dirty="0" smtClean="0"/>
              <a:t>Synchronisiertes Testsystem in Göttingen und Konstanz </a:t>
            </a:r>
            <a:r>
              <a:rPr lang="de-DE" sz="2400" b="1" i="1" dirty="0" smtClean="0"/>
              <a:t>erledigt</a:t>
            </a:r>
            <a:endParaRPr lang="de-DE" sz="2400" dirty="0" smtClean="0"/>
          </a:p>
          <a:p>
            <a:pPr marL="361950" indent="-361950">
              <a:spcBef>
                <a:spcPts val="600"/>
              </a:spcBef>
              <a:buClrTx/>
              <a:buFont typeface="Arial" pitchFamily="34" charset="0"/>
              <a:buChar char="•"/>
            </a:pPr>
            <a:r>
              <a:rPr lang="de-DE" sz="2400" dirty="0" smtClean="0"/>
              <a:t>Gemeinsame Entwicklungsumgebung und erste Konfigurationen z.B. Formattabelle </a:t>
            </a:r>
            <a:r>
              <a:rPr lang="de-DE" sz="2400" b="1" i="1" dirty="0" smtClean="0"/>
              <a:t>in Arbeit</a:t>
            </a:r>
            <a:br>
              <a:rPr lang="de-DE" sz="2400" b="1" i="1" dirty="0" smtClean="0"/>
            </a:br>
            <a:endParaRPr lang="de-DE" sz="2400" dirty="0" smtClean="0"/>
          </a:p>
          <a:p>
            <a:pPr>
              <a:buFont typeface="Arial" pitchFamily="34" charset="0"/>
              <a:buChar char="•"/>
            </a:pPr>
            <a:endParaRPr lang="de-DE" sz="2400" dirty="0" smtClean="0"/>
          </a:p>
          <a:p>
            <a:endParaRPr lang="de-DE" sz="2400" dirty="0" smtClean="0"/>
          </a:p>
          <a:p>
            <a:endParaRPr lang="de-DE" b="1" dirty="0" smtClean="0"/>
          </a:p>
          <a:p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/>
            </a:r>
            <a:br>
              <a:rPr lang="de-DE" b="1" dirty="0" smtClean="0"/>
            </a:br>
            <a:endParaRPr lang="de-DE" dirty="0"/>
          </a:p>
        </p:txBody>
      </p:sp>
      <p:sp>
        <p:nvSpPr>
          <p:cNvPr id="6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54440" y="6376135"/>
            <a:ext cx="8129865" cy="279400"/>
          </a:xfrm>
        </p:spPr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pic>
        <p:nvPicPr>
          <p:cNvPr id="13" name="Grafik 12"/>
          <p:cNvPicPr/>
          <p:nvPr/>
        </p:nvPicPr>
        <p:blipFill>
          <a:blip r:embed="rId2"/>
          <a:srcRect r="77217" b="33941"/>
          <a:stretch>
            <a:fillRect/>
          </a:stretch>
        </p:blipFill>
        <p:spPr bwMode="auto">
          <a:xfrm>
            <a:off x="945783" y="3551068"/>
            <a:ext cx="1800000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llipse 9"/>
          <p:cNvSpPr/>
          <p:nvPr/>
        </p:nvSpPr>
        <p:spPr>
          <a:xfrm rot="16200000">
            <a:off x="1455794" y="4531423"/>
            <a:ext cx="545312" cy="287084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121" y="2753135"/>
            <a:ext cx="5439329" cy="3660772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4867909" y="3671592"/>
            <a:ext cx="1565329" cy="249495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562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Aktivitäten in 2017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itchFamily="34" charset="0"/>
              <a:buChar char="•"/>
            </a:pPr>
            <a:r>
              <a:rPr lang="de-DE" sz="2400" dirty="0" smtClean="0"/>
              <a:t> 	Analyse und Konzeption der administrativen Daten mit 	Rechtevergabe (wer darf was in K10plus?)  </a:t>
            </a:r>
            <a:r>
              <a:rPr lang="de-DE" sz="2400" b="1" i="1" dirty="0" smtClean="0"/>
              <a:t>erledigt</a:t>
            </a:r>
            <a:endParaRPr lang="de-DE" sz="2400" i="1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de-DE" sz="2400" dirty="0" smtClean="0"/>
              <a:t>     Festlegung der </a:t>
            </a:r>
            <a:r>
              <a:rPr lang="de-DE" sz="2400" dirty="0" err="1" smtClean="0"/>
              <a:t>Filesets</a:t>
            </a:r>
            <a:r>
              <a:rPr lang="de-DE" sz="2400" dirty="0" smtClean="0"/>
              <a:t> (Datenbankbereiche) </a:t>
            </a:r>
            <a:r>
              <a:rPr lang="de-DE" sz="2400" b="1" i="1" dirty="0" smtClean="0"/>
              <a:t>erledigt</a:t>
            </a:r>
            <a:endParaRPr lang="de-DE" sz="2400" i="1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de-DE" sz="2400" dirty="0" smtClean="0"/>
              <a:t> 	</a:t>
            </a:r>
            <a:r>
              <a:rPr lang="de-DE" sz="2400" dirty="0" err="1" smtClean="0"/>
              <a:t>Deduplizierung</a:t>
            </a:r>
            <a:r>
              <a:rPr lang="de-DE" sz="2400" dirty="0" smtClean="0"/>
              <a:t>: Grobkonzept zur Zusammenführung gleicher 	Titel- und Normdaten   </a:t>
            </a:r>
            <a:r>
              <a:rPr lang="de-DE" sz="2400" b="1" i="1" dirty="0" smtClean="0"/>
              <a:t>erledigt</a:t>
            </a:r>
            <a:endParaRPr lang="de-DE" sz="2400" i="1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de-DE" sz="2400" dirty="0" smtClean="0"/>
              <a:t> 	Migrationsszenario   </a:t>
            </a:r>
            <a:r>
              <a:rPr lang="de-DE" sz="2400" b="1" i="1" dirty="0" smtClean="0"/>
              <a:t>erledigt</a:t>
            </a:r>
            <a:r>
              <a:rPr lang="de-DE" sz="2400" b="1" dirty="0" smtClean="0"/>
              <a:t> </a:t>
            </a:r>
            <a:endParaRPr lang="de-DE" sz="2400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de-DE" sz="2400" dirty="0" smtClean="0"/>
              <a:t> 	</a:t>
            </a:r>
            <a:r>
              <a:rPr lang="de-DE" sz="2400" dirty="0" err="1" smtClean="0"/>
              <a:t>Identnummernkonzept</a:t>
            </a:r>
            <a:r>
              <a:rPr lang="de-DE" sz="2400" dirty="0" smtClean="0"/>
              <a:t>   </a:t>
            </a:r>
            <a:r>
              <a:rPr lang="de-DE" sz="2400" b="1" i="1" dirty="0" smtClean="0"/>
              <a:t>erledigt</a:t>
            </a:r>
            <a:endParaRPr lang="de-DE" sz="2400" i="1" dirty="0" smtClean="0"/>
          </a:p>
          <a:p>
            <a:pPr>
              <a:buClrTx/>
              <a:buFont typeface="Arial" pitchFamily="34" charset="0"/>
              <a:buChar char="•"/>
            </a:pPr>
            <a:r>
              <a:rPr lang="de-DE" sz="2400" dirty="0" smtClean="0"/>
              <a:t> 	Analyse und Konzept für die Indexierung    </a:t>
            </a:r>
            <a:r>
              <a:rPr lang="de-DE" sz="2400" b="1" i="1" dirty="0" smtClean="0"/>
              <a:t>in Arbeit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de-DE" sz="2400" dirty="0" smtClean="0"/>
              <a:t> 	Abgleich, Analyse, Definition wichtiger Systemtabellen 	(Workshop zur Systemkonfiguration Juni 2017)   </a:t>
            </a:r>
            <a:r>
              <a:rPr lang="de-DE" sz="2400" b="1" i="1" dirty="0" smtClean="0"/>
              <a:t>in Arbeit</a:t>
            </a:r>
            <a:endParaRPr lang="de-DE" sz="2400" i="1" dirty="0" smtClean="0"/>
          </a:p>
          <a:p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Deduplizierung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de-DE" sz="2400" dirty="0" smtClean="0"/>
              <a:t>Grobkonzept zur Zusammenführung gleicher Titel- und 	Normdaten</a:t>
            </a:r>
          </a:p>
          <a:p>
            <a:pPr marL="357188" indent="-357188">
              <a:buClrTx/>
              <a:buFont typeface="Arial" pitchFamily="34" charset="0"/>
              <a:buChar char="•"/>
            </a:pPr>
            <a:r>
              <a:rPr lang="de-DE" sz="2400" dirty="0" smtClean="0"/>
              <a:t> </a:t>
            </a:r>
            <a:r>
              <a:rPr lang="de-DE" sz="2400" dirty="0" err="1" smtClean="0"/>
              <a:t>Deduplizierung</a:t>
            </a:r>
            <a:r>
              <a:rPr lang="de-DE" sz="2400" dirty="0" smtClean="0"/>
              <a:t> von Daten, die über Identifier wie ISBN, DNB-</a:t>
            </a:r>
            <a:r>
              <a:rPr lang="de-DE" sz="2400" dirty="0" err="1" smtClean="0"/>
              <a:t>Idn</a:t>
            </a:r>
            <a:r>
              <a:rPr lang="de-DE" sz="2400" dirty="0" smtClean="0"/>
              <a:t>,  	ZDB-</a:t>
            </a:r>
            <a:r>
              <a:rPr lang="de-DE" sz="2400" dirty="0" err="1" smtClean="0"/>
              <a:t>Idn</a:t>
            </a:r>
            <a:r>
              <a:rPr lang="de-DE" sz="2400" dirty="0" smtClean="0"/>
              <a:t>, GND-</a:t>
            </a:r>
            <a:r>
              <a:rPr lang="de-DE" sz="2400" dirty="0" err="1" smtClean="0"/>
              <a:t>Idn</a:t>
            </a:r>
            <a:r>
              <a:rPr lang="de-DE" sz="2400" dirty="0" smtClean="0"/>
              <a:t> verfügen</a:t>
            </a:r>
          </a:p>
          <a:p>
            <a:pPr marL="357188" indent="-357188">
              <a:buClrTx/>
              <a:buFont typeface="Arial" pitchFamily="34" charset="0"/>
              <a:buChar char="•"/>
            </a:pPr>
            <a:r>
              <a:rPr lang="de-DE" sz="2400" dirty="0" smtClean="0"/>
              <a:t> </a:t>
            </a:r>
            <a:r>
              <a:rPr lang="de-DE" sz="2400" dirty="0" err="1" smtClean="0"/>
              <a:t>Matching</a:t>
            </a:r>
            <a:r>
              <a:rPr lang="de-DE" sz="2400" dirty="0" smtClean="0"/>
              <a:t> nicht nur über Identifier, sondern mit weiteren 	Kriterien wie Titel, Personen, Körperschaften, Auflage, Jahr usw.</a:t>
            </a:r>
            <a:br>
              <a:rPr lang="de-DE" sz="2400" dirty="0" smtClean="0"/>
            </a:br>
            <a:endParaRPr lang="de-DE" sz="2400" dirty="0" smtClean="0"/>
          </a:p>
          <a:p>
            <a:pPr lvl="1"/>
            <a:r>
              <a:rPr lang="de-DE" sz="2400" dirty="0" err="1" smtClean="0"/>
              <a:t>Merge</a:t>
            </a:r>
            <a:r>
              <a:rPr lang="de-DE" sz="2400" dirty="0" smtClean="0"/>
              <a:t> von gleichen Sätzen kann sehr granular erfolgen </a:t>
            </a:r>
            <a:br>
              <a:rPr lang="de-DE" sz="2400" dirty="0" smtClean="0"/>
            </a:br>
            <a:r>
              <a:rPr lang="de-DE" sz="2400" dirty="0" smtClean="0"/>
              <a:t>(z.B.  Ergänzung von Unterfeldern)</a:t>
            </a:r>
          </a:p>
          <a:p>
            <a:pPr lvl="1">
              <a:buNone/>
            </a:pPr>
            <a:endParaRPr lang="de-DE" sz="2400" dirty="0" smtClean="0"/>
          </a:p>
          <a:p>
            <a:pPr lvl="1"/>
            <a:r>
              <a:rPr lang="de-DE" sz="2400" dirty="0" smtClean="0"/>
              <a:t>Für alle nicht beim </a:t>
            </a:r>
            <a:r>
              <a:rPr lang="de-DE" sz="2400" dirty="0" err="1" smtClean="0"/>
              <a:t>Match&amp;Merge-Verfahren</a:t>
            </a:r>
            <a:r>
              <a:rPr lang="de-DE" sz="2400" dirty="0" smtClean="0"/>
              <a:t> verarbeiteten Titel-daten wird das Verfahren des Master-</a:t>
            </a:r>
            <a:r>
              <a:rPr lang="de-DE" sz="2400" dirty="0" err="1" smtClean="0"/>
              <a:t>Record</a:t>
            </a:r>
            <a:r>
              <a:rPr lang="de-DE" sz="2400" dirty="0" smtClean="0"/>
              <a:t>-Modells angewandt</a:t>
            </a:r>
          </a:p>
          <a:p>
            <a:pPr lvl="1"/>
            <a:endParaRPr lang="de-DE" sz="2200" dirty="0" smtClean="0"/>
          </a:p>
          <a:p>
            <a:pPr>
              <a:buClrTx/>
            </a:pP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Migrationsszenario</a:t>
            </a:r>
            <a:endParaRPr lang="de-DE" sz="2000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Cornelia Katz, Barbara Block | K10plus | 19.10.2017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92A27F-2A10-344F-8999-8286C04E9ED5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254441" y="985960"/>
            <a:ext cx="8627165" cy="5231962"/>
          </a:xfrm>
        </p:spPr>
        <p:txBody>
          <a:bodyPr/>
          <a:lstStyle/>
          <a:p>
            <a:pPr marL="0" lvl="1" indent="0">
              <a:spcBef>
                <a:spcPts val="1800"/>
              </a:spcBef>
              <a:buSzTx/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Ziel: möglichst kurze Schließungszeit für die Katalogisierung</a:t>
            </a:r>
          </a:p>
          <a:p>
            <a:pPr marL="0" lvl="1" indent="0">
              <a:spcBef>
                <a:spcPts val="1800"/>
              </a:spcBef>
              <a:buSzTx/>
            </a:pPr>
            <a:r>
              <a:rPr lang="de-DE" sz="2400" dirty="0" smtClean="0"/>
              <a:t>   	</a:t>
            </a:r>
            <a:r>
              <a:rPr lang="de-DE" sz="2000" dirty="0" smtClean="0"/>
              <a:t>Export der Daten aus dem jeweiligen System in Pica+,  Grund-                  	bestand + 1-n Updates aus dem jeweiligen System</a:t>
            </a:r>
          </a:p>
          <a:p>
            <a:pPr lvl="1"/>
            <a:r>
              <a:rPr lang="de-DE" sz="2000" dirty="0" smtClean="0"/>
              <a:t>  Konvertierung in das künftige K10plus Pica-</a:t>
            </a:r>
            <a:r>
              <a:rPr lang="de-DE" sz="2000" dirty="0" err="1" smtClean="0"/>
              <a:t>Internformat</a:t>
            </a:r>
            <a:endParaRPr lang="de-DE" sz="2000" dirty="0" smtClean="0"/>
          </a:p>
          <a:p>
            <a:pPr lvl="1"/>
            <a:r>
              <a:rPr lang="de-DE" sz="2000" dirty="0" smtClean="0"/>
              <a:t>  Laden der Daten in die gemeinsame Anwendung</a:t>
            </a:r>
            <a:br>
              <a:rPr lang="de-DE" sz="2000" dirty="0" smtClean="0"/>
            </a:br>
            <a:r>
              <a:rPr lang="de-DE" sz="2000" dirty="0" smtClean="0"/>
              <a:t>  Reihenfolge: </a:t>
            </a:r>
            <a:br>
              <a:rPr lang="de-DE" sz="2000" dirty="0" smtClean="0"/>
            </a:br>
            <a:r>
              <a:rPr lang="de-DE" sz="2000" dirty="0" smtClean="0"/>
              <a:t>  GBV-Daten (Beibehaltung der PPNs), </a:t>
            </a:r>
            <a:br>
              <a:rPr lang="de-DE" sz="2000" dirty="0" smtClean="0"/>
            </a:br>
            <a:r>
              <a:rPr lang="de-DE" sz="2000" dirty="0" smtClean="0"/>
              <a:t>  dann SWB-Daten</a:t>
            </a:r>
          </a:p>
          <a:p>
            <a:pPr lvl="1"/>
            <a:r>
              <a:rPr lang="de-DE" sz="2000" dirty="0" smtClean="0"/>
              <a:t>  </a:t>
            </a:r>
            <a:r>
              <a:rPr lang="de-DE" sz="2000" dirty="0" err="1" smtClean="0"/>
              <a:t>Deduplizierung</a:t>
            </a:r>
            <a:r>
              <a:rPr lang="de-DE" sz="2000" dirty="0" smtClean="0"/>
              <a:t> für bestimmte Datenmengen </a:t>
            </a:r>
          </a:p>
          <a:p>
            <a:pPr lvl="1"/>
            <a:r>
              <a:rPr lang="de-DE" sz="2000" dirty="0" smtClean="0"/>
              <a:t>  Aufsetzen eines einmaligen Prozesses zur </a:t>
            </a:r>
            <a:r>
              <a:rPr lang="de-DE" sz="2000" dirty="0" err="1" smtClean="0"/>
              <a:t>Clusterung</a:t>
            </a:r>
            <a:r>
              <a:rPr lang="de-DE" sz="2000" dirty="0" smtClean="0"/>
              <a:t> der nicht zusammen-  	geführten Daten entsprechend dem Verfahren des Master-</a:t>
            </a:r>
            <a:r>
              <a:rPr lang="de-DE" sz="2000" dirty="0" err="1" smtClean="0"/>
              <a:t>Record</a:t>
            </a:r>
            <a:r>
              <a:rPr lang="de-DE" sz="2000" dirty="0" smtClean="0"/>
              <a:t> -Modells</a:t>
            </a:r>
          </a:p>
          <a:p>
            <a:pPr lvl="1"/>
            <a:r>
              <a:rPr lang="de-DE" sz="2000" dirty="0" smtClean="0"/>
              <a:t> </a:t>
            </a:r>
            <a:r>
              <a:rPr lang="de-DE" sz="1800" dirty="0" smtClean="0"/>
              <a:t> </a:t>
            </a:r>
            <a:r>
              <a:rPr lang="de-DE" sz="2000" dirty="0" smtClean="0"/>
              <a:t>Öffnung der gemeinsamen Datenbank für den Routinebetrieb</a:t>
            </a:r>
          </a:p>
          <a:p>
            <a:r>
              <a:rPr lang="de-DE" dirty="0" smtClean="0"/>
              <a:t> </a:t>
            </a:r>
          </a:p>
          <a:p>
            <a:pPr lvl="1"/>
            <a:endParaRPr lang="de-DE" sz="2400" dirty="0" smtClean="0"/>
          </a:p>
          <a:p>
            <a:pPr lvl="1"/>
            <a:endParaRPr lang="de-DE" sz="2400" dirty="0" smtClean="0"/>
          </a:p>
          <a:p>
            <a:pPr lvl="1">
              <a:buNone/>
            </a:pP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6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SZ-GBV-Kooperatio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BSZ-GBV-Kooperation_Vorlage_2017-03</Template>
  <TotalTime>0</TotalTime>
  <Words>1009</Words>
  <Application>Microsoft Office PowerPoint</Application>
  <PresentationFormat>Bildschirmpräsentation (4:3)</PresentationFormat>
  <Paragraphs>443</Paragraphs>
  <Slides>27</Slides>
  <Notes>20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3" baseType="lpstr">
      <vt:lpstr>Arial</vt:lpstr>
      <vt:lpstr>Times New Roman</vt:lpstr>
      <vt:lpstr>Wingdings</vt:lpstr>
      <vt:lpstr>ＭＳ Ｐゴシック</vt:lpstr>
      <vt:lpstr>Calibri</vt:lpstr>
      <vt:lpstr>BSZ-GBV-Kooperation</vt:lpstr>
      <vt:lpstr>K10plus  der Katalog für zehn Bundesländer,  die Stiftung Preußischer Kulturbesitz  und weitere Einrichtungen  Cornelia Katz, Barbara Block</vt:lpstr>
      <vt:lpstr>10 Bundesländer, Stiftung Preußischer Kulturbesitz sowie weitere Einrichtungen</vt:lpstr>
      <vt:lpstr>Zusammenführung zweier „ähnlicher“ Verbundsysteme</vt:lpstr>
      <vt:lpstr>CBS im GBV</vt:lpstr>
      <vt:lpstr>CBS im SWB</vt:lpstr>
      <vt:lpstr>Aktivitäten in 2017</vt:lpstr>
      <vt:lpstr>Aktivitäten in 2017</vt:lpstr>
      <vt:lpstr>Deduplizierung</vt:lpstr>
      <vt:lpstr>Migrationsszenario</vt:lpstr>
      <vt:lpstr>Identnummernkonzept</vt:lpstr>
      <vt:lpstr>Datenbereinigungen - SWB</vt:lpstr>
      <vt:lpstr>Datenbereinigungen - GBV</vt:lpstr>
      <vt:lpstr>Formatabstimmung in 2017</vt:lpstr>
      <vt:lpstr>Erzeugung Zielformat - SWB</vt:lpstr>
      <vt:lpstr>Erzeugung Zielformat - GBV</vt:lpstr>
      <vt:lpstr>Online-Hilfe</vt:lpstr>
      <vt:lpstr>Aktivitäten 2017: Format</vt:lpstr>
      <vt:lpstr>Einbeziehung Gremien Katalogisierung</vt:lpstr>
      <vt:lpstr>Einbeziehung Gremien Katalogisierung</vt:lpstr>
      <vt:lpstr>Probleme der Formatabstimmung</vt:lpstr>
      <vt:lpstr>Formatänderungen und Lokalsysteme</vt:lpstr>
      <vt:lpstr>Formatänderungen und Lokalsysteme</vt:lpstr>
      <vt:lpstr>Geplanter zeitlicher Ablauf</vt:lpstr>
      <vt:lpstr>Geplanter zeitlicher Ablauf</vt:lpstr>
      <vt:lpstr>Arbeitsorganisation im Projekt</vt:lpstr>
      <vt:lpstr>Zeit- und Ressourcenplan (Stand August 2017)</vt:lpstr>
      <vt:lpstr>K10plus – eine Herausforderung!  Herzlichen Dank!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Conradt, Volker</dc:creator>
  <cp:lastModifiedBy>Kemner-Heek, Kirstin</cp:lastModifiedBy>
  <cp:revision>219</cp:revision>
  <cp:lastPrinted>2017-03-02T09:42:44Z</cp:lastPrinted>
  <dcterms:created xsi:type="dcterms:W3CDTF">2017-05-22T12:50:49Z</dcterms:created>
  <dcterms:modified xsi:type="dcterms:W3CDTF">2017-11-08T11:49:16Z</dcterms:modified>
</cp:coreProperties>
</file>